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747" r:id="rId3"/>
    <p:sldId id="748" r:id="rId4"/>
    <p:sldId id="746" r:id="rId5"/>
    <p:sldId id="749" r:id="rId6"/>
    <p:sldId id="751" r:id="rId7"/>
    <p:sldId id="727" r:id="rId8"/>
    <p:sldId id="755" r:id="rId9"/>
    <p:sldId id="757" r:id="rId10"/>
    <p:sldId id="758" r:id="rId11"/>
    <p:sldId id="750" r:id="rId12"/>
    <p:sldId id="756" r:id="rId13"/>
    <p:sldId id="760" r:id="rId14"/>
    <p:sldId id="761" r:id="rId15"/>
    <p:sldId id="763" r:id="rId16"/>
    <p:sldId id="740" r:id="rId17"/>
    <p:sldId id="759" r:id="rId18"/>
    <p:sldId id="764" r:id="rId19"/>
    <p:sldId id="732" r:id="rId20"/>
    <p:sldId id="733" r:id="rId21"/>
    <p:sldId id="741" r:id="rId22"/>
    <p:sldId id="719" r:id="rId23"/>
    <p:sldId id="679" r:id="rId24"/>
    <p:sldId id="684" r:id="rId25"/>
    <p:sldId id="743" r:id="rId26"/>
    <p:sldId id="744" r:id="rId27"/>
    <p:sldId id="680" r:id="rId28"/>
    <p:sldId id="765" r:id="rId29"/>
    <p:sldId id="754" r:id="rId30"/>
    <p:sldId id="736" r:id="rId31"/>
    <p:sldId id="404" r:id="rId32"/>
    <p:sldId id="742" r:id="rId3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lvain Desprez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788DDA"/>
    <a:srgbClr val="000099"/>
    <a:srgbClr val="FF9900"/>
    <a:srgbClr val="9FAEE5"/>
    <a:srgbClr val="FFE07D"/>
    <a:srgbClr val="F2DCDB"/>
    <a:srgbClr val="92D05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279" autoAdjust="0"/>
  </p:normalViewPr>
  <p:slideViewPr>
    <p:cSldViewPr>
      <p:cViewPr varScale="1">
        <p:scale>
          <a:sx n="77" d="100"/>
          <a:sy n="77" d="100"/>
        </p:scale>
        <p:origin x="15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241C331-9C8B-4746-B0CC-E22C436116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BC1B49-FEA4-4F02-8266-16BDD78572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EBA08F-31D8-474D-98A6-EB165521F99C}" type="datetimeFigureOut">
              <a:rPr lang="fr-BE"/>
              <a:pPr>
                <a:defRPr/>
              </a:pPr>
              <a:t>10-09-19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017C43-94ED-40B8-B7A5-5A3D65899E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BAFD12-E478-4A14-88AB-A43D3E5B5C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C6DE50-0B52-40AC-96A1-FA173D5D3536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A37C118-1682-4D83-BD48-A81587B214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071C3A-9388-494D-AD1A-F716806DFC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1ACF227-9930-4DE9-8A95-9A868E1071D3}" type="datetimeFigureOut">
              <a:rPr lang="fr-BE"/>
              <a:pPr>
                <a:defRPr/>
              </a:pPr>
              <a:t>10-09-19</a:t>
            </a:fld>
            <a:endParaRPr lang="fr-BE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AD0A55E7-8BBF-4CEB-AE68-FEA177D59B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ACA1F616-1E2A-433B-88FB-16AA6D6F53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7AEA9D-43D0-4439-9869-7DCE9B5D90E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0B41D4-C698-4D93-BDFF-4705A9DA3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F2241B-27FD-45B4-AD2F-E0C6119AC965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>
            <a:extLst>
              <a:ext uri="{FF2B5EF4-FFF2-40B4-BE49-F238E27FC236}">
                <a16:creationId xmlns:a16="http://schemas.microsoft.com/office/drawing/2014/main" id="{80738894-10BD-4833-AE68-D8BDB43982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ce réservé des notes 2">
            <a:extLst>
              <a:ext uri="{FF2B5EF4-FFF2-40B4-BE49-F238E27FC236}">
                <a16:creationId xmlns:a16="http://schemas.microsoft.com/office/drawing/2014/main" id="{380F0932-6AC8-400D-A7E0-FAF877C3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BE" altLang="fr-FR"/>
          </a:p>
        </p:txBody>
      </p:sp>
      <p:sp>
        <p:nvSpPr>
          <p:cNvPr id="5124" name="Espace réservé du numéro de diapositive 3">
            <a:extLst>
              <a:ext uri="{FF2B5EF4-FFF2-40B4-BE49-F238E27FC236}">
                <a16:creationId xmlns:a16="http://schemas.microsoft.com/office/drawing/2014/main" id="{DDA13306-2EAF-4EA6-8C34-7A621BC05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3E91E0-FF00-4CD7-9C06-774A845C34C1}" type="slidenum">
              <a:rPr lang="fr-BE" altLang="fr-FR" smtClean="0">
                <a:latin typeface="Calibri" panose="020F0502020204030204" pitchFamily="34" charset="0"/>
              </a:rPr>
              <a:pPr/>
              <a:t>1</a:t>
            </a:fld>
            <a:endParaRPr lang="fr-BE" altLang="fr-FR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2241B-27FD-45B4-AD2F-E0C6119AC965}" type="slidenum">
              <a:rPr lang="fr-BE" altLang="fr-FR" smtClean="0"/>
              <a:pPr>
                <a:defRPr/>
              </a:pPr>
              <a:t>11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547484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interested in a new generation of polymer membranes able to modify dynamically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optical response of an incident electromagnetic wave by varying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physical nature and geometrical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AF1E4-4D59-4C72-9F4C-307FED2D8844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036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are interested in a new generation of polymer membranes able to modify dynamically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optical response of an incident electromagnetic wave by varying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physical nature and geometrical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structure.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AF1E4-4D59-4C72-9F4C-307FED2D8844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2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e l'image des diapositives 1">
            <a:extLst>
              <a:ext uri="{FF2B5EF4-FFF2-40B4-BE49-F238E27FC236}">
                <a16:creationId xmlns:a16="http://schemas.microsoft.com/office/drawing/2014/main" id="{80738894-10BD-4833-AE68-D8BDB43982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Espace réservé des notes 2">
            <a:extLst>
              <a:ext uri="{FF2B5EF4-FFF2-40B4-BE49-F238E27FC236}">
                <a16:creationId xmlns:a16="http://schemas.microsoft.com/office/drawing/2014/main" id="{380F0932-6AC8-400D-A7E0-FAF877C3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BE" altLang="fr-FR"/>
          </a:p>
        </p:txBody>
      </p:sp>
      <p:sp>
        <p:nvSpPr>
          <p:cNvPr id="5124" name="Espace réservé du numéro de diapositive 3">
            <a:extLst>
              <a:ext uri="{FF2B5EF4-FFF2-40B4-BE49-F238E27FC236}">
                <a16:creationId xmlns:a16="http://schemas.microsoft.com/office/drawing/2014/main" id="{DDA13306-2EAF-4EA6-8C34-7A621BC05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A3E91E0-FF00-4CD7-9C06-774A845C34C1}" type="slidenum">
              <a:rPr lang="fr-BE" altLang="fr-FR" smtClean="0">
                <a:latin typeface="Calibri" panose="020F0502020204030204" pitchFamily="34" charset="0"/>
              </a:rPr>
              <a:pPr/>
              <a:t>21</a:t>
            </a:fld>
            <a:endParaRPr lang="fr-BE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63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ED04A-FBE9-4D41-B49A-1B13B4529723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3648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6">
            <a:extLst>
              <a:ext uri="{FF2B5EF4-FFF2-40B4-BE49-F238E27FC236}">
                <a16:creationId xmlns:a16="http://schemas.microsoft.com/office/drawing/2014/main" id="{12EC2425-FCC0-4CD8-9858-0688AAB814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>
                <a:ea typeface="MS PGothic" panose="020B0600070205080204" pitchFamily="34" charset="-128"/>
              </a:rPr>
              <a:t>LungInnov</a:t>
            </a: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6437BA77-E71F-4243-87C1-8771526BAA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4483C112-F37C-4F35-8DF7-F273AF2ED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000099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C6C8B9-045C-45F0-AC1E-F1E4A66A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70CF-14AE-428C-9A6F-ED2664E7D5C2}" type="datetime1">
              <a:rPr lang="fr-BE" smtClean="0"/>
              <a:t>10-09-19</a:t>
            </a:fld>
            <a:endParaRPr lang="fr-BE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6CF77D39-6961-48D0-9505-A68BF3948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6FC5F-CAAE-433D-A759-9B319DC729C8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57914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860CEDD-CBE2-4DA3-A3FD-0431C9B02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43B34-EAD9-45E0-B64A-0D5469A4DBE7}" type="datetime1">
              <a:rPr lang="fr-BE" smtClean="0"/>
              <a:t>10-09-19</a:t>
            </a:fld>
            <a:endParaRPr lang="fr-BE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FDA332BB-6F0C-455F-809F-7E5ED43800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8D6DF-32B2-491F-ADC1-9DA634C1AEA3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8856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375" y="981075"/>
            <a:ext cx="7210425" cy="8366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76375" y="2060575"/>
            <a:ext cx="7210425" cy="37782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6DE3BD-3983-401D-B4A4-4D6C37E7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BB948-578F-4049-A8ED-BC8858966A64}" type="datetime1">
              <a:rPr lang="fr-BE" smtClean="0"/>
              <a:t>10-09-19</a:t>
            </a:fld>
            <a:endParaRPr lang="fr-BE" dirty="0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B4952A6-6CEA-49D8-9F50-833455D882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907F9-19F9-411B-A350-29C22A58B22C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64510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1" descr="fondPPT2.jpg">
            <a:extLst>
              <a:ext uri="{FF2B5EF4-FFF2-40B4-BE49-F238E27FC236}">
                <a16:creationId xmlns:a16="http://schemas.microsoft.com/office/drawing/2014/main" id="{52B1EADF-FF66-4A1A-B9AD-EAEEFCD6A1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Espace réservé du titre 1">
            <a:extLst>
              <a:ext uri="{FF2B5EF4-FFF2-40B4-BE49-F238E27FC236}">
                <a16:creationId xmlns:a16="http://schemas.microsoft.com/office/drawing/2014/main" id="{DA3D9703-919C-490B-9110-1B79935813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76375" y="981075"/>
            <a:ext cx="72104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  <p:sp>
        <p:nvSpPr>
          <p:cNvPr id="1028" name="Espace réservé du texte 2">
            <a:extLst>
              <a:ext uri="{FF2B5EF4-FFF2-40B4-BE49-F238E27FC236}">
                <a16:creationId xmlns:a16="http://schemas.microsoft.com/office/drawing/2014/main" id="{EA2B78FA-E4B1-415F-AB62-70C511D0F1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76375" y="2060575"/>
            <a:ext cx="72104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BE" altLang="fr-FR"/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8BC7DA09-632D-4F32-8E96-B8BF55CC8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75463" y="6448425"/>
            <a:ext cx="936625" cy="365125"/>
          </a:xfrm>
          <a:prstGeom prst="rect">
            <a:avLst/>
          </a:prstGeom>
        </p:spPr>
        <p:txBody>
          <a:bodyPr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5"/>
                </a:solidFill>
                <a:latin typeface="Montserrat" pitchFamily="50" charset="0"/>
                <a:cs typeface="Montserrat" pitchFamily="50" charset="0"/>
              </a:defRPr>
            </a:lvl1pPr>
          </a:lstStyle>
          <a:p>
            <a:pPr>
              <a:defRPr/>
            </a:pPr>
            <a:fld id="{4DB0FA1D-2AB8-417D-B8A9-47B0E58800E3}" type="datetime1">
              <a:rPr lang="fr-BE" smtClean="0"/>
              <a:t>10-09-19</a:t>
            </a:fld>
            <a:endParaRPr lang="fr-BE" dirty="0"/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CB06FB7B-640F-4A29-974E-0A3AEECD8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01013" y="6448425"/>
            <a:ext cx="574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1pPr>
          </a:lstStyle>
          <a:p>
            <a:pPr>
              <a:defRPr/>
            </a:pPr>
            <a:fld id="{0FA8A01E-C552-4405-B596-4A5BBD26C977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  <p:sp>
        <p:nvSpPr>
          <p:cNvPr id="1031" name="ZoneTexte 3">
            <a:extLst>
              <a:ext uri="{FF2B5EF4-FFF2-40B4-BE49-F238E27FC236}">
                <a16:creationId xmlns:a16="http://schemas.microsoft.com/office/drawing/2014/main" id="{EFC92708-2DCF-47B3-9523-4DAB22FE4B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588125" y="260350"/>
            <a:ext cx="2087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fr-BE" altLang="fr-FR" sz="2400">
                <a:solidFill>
                  <a:srgbClr val="FF0000"/>
                </a:solidFill>
              </a:rPr>
              <a:t>Votre logo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042219-8DFD-4A64-BB56-48F7D7998B90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92" y="7778"/>
            <a:ext cx="2076450" cy="10366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000099"/>
          </a:solidFill>
          <a:latin typeface="Montserrat" pitchFamily="50" charset="0"/>
          <a:ea typeface="Montserrat"/>
          <a:cs typeface="Montserrat" pitchFamily="50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0099"/>
          </a:solidFill>
          <a:latin typeface="Montserrat"/>
          <a:ea typeface="Montserrat"/>
          <a:cs typeface="Montserra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FAEE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Montserrat" pitchFamily="50" charset="0"/>
          <a:ea typeface="Montserrat"/>
          <a:cs typeface="Montserrat" pitchFamily="50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Montserrat" pitchFamily="50" charset="0"/>
          <a:ea typeface="Montserrat"/>
          <a:cs typeface="Montserrat" pitchFamily="50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Montserrat" pitchFamily="50" charset="0"/>
          <a:ea typeface="Montserrat"/>
          <a:cs typeface="Montserrat" pitchFamily="50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Montserrat" pitchFamily="50" charset="0"/>
          <a:ea typeface="Montserrat"/>
          <a:cs typeface="Montserrat" pitchFamily="50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Montserrat" pitchFamily="50" charset="0"/>
          <a:ea typeface="Montserrat"/>
          <a:cs typeface="Montserrat" pitchFamily="50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2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34.t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0.wp.com/transmaterial.net/wp-content/uploads/2017/01/morphotex.jpg?fit=1067%2C800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67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6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re 1">
            <a:extLst>
              <a:ext uri="{FF2B5EF4-FFF2-40B4-BE49-F238E27FC236}">
                <a16:creationId xmlns:a16="http://schemas.microsoft.com/office/drawing/2014/main" id="{3E9943E1-1A50-438E-A1AA-F47B40BF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57338"/>
            <a:ext cx="8892479" cy="2303462"/>
          </a:xfrm>
        </p:spPr>
        <p:txBody>
          <a:bodyPr anchor="t"/>
          <a:lstStyle/>
          <a:p>
            <a:pPr eaLnBrk="1" hangingPunct="1"/>
            <a:r>
              <a:rPr lang="fr-BE" altLang="fr-FR" sz="3200" dirty="0">
                <a:latin typeface="Calibri" panose="020F0502020204030204" pitchFamily="34" charset="0"/>
                <a:cs typeface="Calibri" panose="020F0502020204030204" pitchFamily="34" charset="0"/>
              </a:rPr>
              <a:t>Journée de lancement du projet PHOTOTEX</a:t>
            </a:r>
            <a:br>
              <a:rPr lang="fr-BE" altLang="fr-FR" sz="2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BE" altLang="fr-FR" sz="2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BE" altLang="fr-FR" sz="29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BE" alt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Lille, le 10 Septembre 2019</a:t>
            </a:r>
            <a:br>
              <a:rPr lang="fr-BE" altLang="fr-FR" sz="2200" dirty="0">
                <a:solidFill>
                  <a:srgbClr val="9FAEE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BE" altLang="fr-FR" sz="2900" dirty="0">
                <a:solidFill>
                  <a:srgbClr val="9FAEE5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BE" altLang="fr-FR" sz="2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ZoneTexte 5">
            <a:extLst>
              <a:ext uri="{FF2B5EF4-FFF2-40B4-BE49-F238E27FC236}">
                <a16:creationId xmlns:a16="http://schemas.microsoft.com/office/drawing/2014/main" id="{218B9683-B8E9-4F10-A0A4-37D3E3C05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115888"/>
            <a:ext cx="6191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fr-FR" sz="1000" b="1" dirty="0">
                <a:solidFill>
                  <a:srgbClr val="000099"/>
                </a:solidFill>
                <a:latin typeface="Open Sans" pitchFamily="34" charset="0"/>
              </a:rPr>
              <a:t>PROGRAMME DE COOPÉRATION TRANSFRONTALIÈRE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fr-BE" altLang="fr-FR" sz="1000" b="1" dirty="0">
              <a:solidFill>
                <a:srgbClr val="000099"/>
              </a:solidFill>
              <a:latin typeface="Open Sans" pitchFamily="34" charset="0"/>
            </a:endParaRPr>
          </a:p>
        </p:txBody>
      </p:sp>
      <p:sp>
        <p:nvSpPr>
          <p:cNvPr id="4101" name="ZoneTexte 10">
            <a:extLst>
              <a:ext uri="{FF2B5EF4-FFF2-40B4-BE49-F238E27FC236}">
                <a16:creationId xmlns:a16="http://schemas.microsoft.com/office/drawing/2014/main" id="{A4D52E89-0837-4EAD-A326-6FE7FB4D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700" b="1">
                <a:solidFill>
                  <a:srgbClr val="000099"/>
                </a:solidFill>
                <a:latin typeface="Open Sans" pitchFamily="34" charset="0"/>
              </a:rPr>
              <a:t>AVEC LE SOUTIEN DU FONDS EUROPÉEN DE DÉVELOPPEMENT RÉGIONAL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fr-FR" sz="700" b="1">
                <a:solidFill>
                  <a:srgbClr val="9FAEE5"/>
                </a:solidFill>
                <a:latin typeface="Open Sans" pitchFamily="34" charset="0"/>
              </a:rPr>
              <a:t>MET STEUN VAN HET EUROPEES FONDS VOOR REGIONALE ONTWIKKELING</a:t>
            </a:r>
            <a:endParaRPr lang="fr-BE" altLang="fr-FR" sz="700" b="1">
              <a:solidFill>
                <a:srgbClr val="000099"/>
              </a:solidFill>
              <a:latin typeface="Open Sans" pitchFamily="34" charset="0"/>
            </a:endParaRPr>
          </a:p>
        </p:txBody>
      </p:sp>
      <p:pic>
        <p:nvPicPr>
          <p:cNvPr id="4102" name="Image 3">
            <a:extLst>
              <a:ext uri="{FF2B5EF4-FFF2-40B4-BE49-F238E27FC236}">
                <a16:creationId xmlns:a16="http://schemas.microsoft.com/office/drawing/2014/main" id="{E7223DED-5A90-49DF-A0BF-EF68E3EAB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076700"/>
            <a:ext cx="1062037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Image 4">
            <a:extLst>
              <a:ext uri="{FF2B5EF4-FFF2-40B4-BE49-F238E27FC236}">
                <a16:creationId xmlns:a16="http://schemas.microsoft.com/office/drawing/2014/main" id="{1366E9A8-AA8D-4E04-AD91-68922163E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4089400"/>
            <a:ext cx="10620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 6">
            <a:extLst>
              <a:ext uri="{FF2B5EF4-FFF2-40B4-BE49-F238E27FC236}">
                <a16:creationId xmlns:a16="http://schemas.microsoft.com/office/drawing/2014/main" id="{B2BEA642-4AC2-41B2-9993-3F99223CF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4102100"/>
            <a:ext cx="1062038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Image 9">
            <a:extLst>
              <a:ext uri="{FF2B5EF4-FFF2-40B4-BE49-F238E27FC236}">
                <a16:creationId xmlns:a16="http://schemas.microsoft.com/office/drawing/2014/main" id="{FA498AFA-C149-4EA1-BF4E-CABC8506C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116388"/>
            <a:ext cx="1062038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C61286-0E48-48F6-BEEB-1B039D1BEF4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92" y="7778"/>
            <a:ext cx="2076450" cy="103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823483-C824-4AA9-A611-632BF561A68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C1E39C3-5E4E-4C5C-82F7-A2EE8D171A2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26B98CD-037C-4A8F-B5B3-DED24CD324E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C3D8F03-C7D3-4571-8004-4359DBA86720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0126A05-E9C3-4243-B947-C0BA67DDDEED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8A2B11E-8E90-42CA-952B-75364BF70B67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A79644-1F92-48E2-8A2D-5A40C5FC9B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66FC5F-CAAE-433D-A759-9B319DC729C8}" type="slidenum">
              <a:rPr lang="fr-BE" altLang="fr-FR" smtClean="0"/>
              <a:pPr>
                <a:defRPr/>
              </a:pPr>
              <a:t>1</a:t>
            </a:fld>
            <a:endParaRPr lang="fr-BE" altLang="fr-FR"/>
          </a:p>
        </p:txBody>
      </p:sp>
      <p:pic>
        <p:nvPicPr>
          <p:cNvPr id="4" name="Image 3" descr="Une image contenant objet&#10;&#10;Description générée automatiquement">
            <a:extLst>
              <a:ext uri="{FF2B5EF4-FFF2-40B4-BE49-F238E27FC236}">
                <a16:creationId xmlns:a16="http://schemas.microsoft.com/office/drawing/2014/main" id="{031CFE93-3BC2-4C5A-9D41-78DC46DD9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016600-2993-478D-911A-612161BABB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20A138BB-EADB-42B9-9EA0-34A29D704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07" y="3372339"/>
            <a:ext cx="2926080" cy="3310128"/>
          </a:xfrm>
          <a:prstGeom prst="rect">
            <a:avLst/>
          </a:prstGeom>
        </p:spPr>
      </p:pic>
      <p:pic>
        <p:nvPicPr>
          <p:cNvPr id="18" name="Image 17" descr="Une image contenant objet&#10;&#10;Description générée automatiquement">
            <a:extLst>
              <a:ext uri="{FF2B5EF4-FFF2-40B4-BE49-F238E27FC236}">
                <a16:creationId xmlns:a16="http://schemas.microsoft.com/office/drawing/2014/main" id="{005DF561-9841-41E1-9157-AACB047F49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31" y="4492903"/>
            <a:ext cx="2918098" cy="230529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E2E96B9-4D3F-412E-BAA2-5DD7B72DE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10</a:t>
            </a:fld>
            <a:endParaRPr lang="fr-BE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FFC15-ADA5-4152-8112-A7C47BB26A9A}"/>
              </a:ext>
            </a:extLst>
          </p:cNvPr>
          <p:cNvSpPr txBox="1">
            <a:spLocks/>
          </p:cNvSpPr>
          <p:nvPr/>
        </p:nvSpPr>
        <p:spPr bwMode="auto">
          <a:xfrm>
            <a:off x="-252536" y="153124"/>
            <a:ext cx="7557086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applications : </a:t>
            </a:r>
          </a:p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Textiles pour améliorer le confort thermique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8EC988-8069-4E1D-BB28-7EF97D29A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3" y="1412776"/>
            <a:ext cx="2700301" cy="1800200"/>
          </a:xfrm>
          <a:prstGeom prst="rect">
            <a:avLst/>
          </a:prstGeom>
        </p:spPr>
      </p:pic>
      <p:pic>
        <p:nvPicPr>
          <p:cNvPr id="16" name="Image 15" descr="Une image contenant intérieur, mur, plancher, pièce&#10;&#10;Description générée automatiquement">
            <a:extLst>
              <a:ext uri="{FF2B5EF4-FFF2-40B4-BE49-F238E27FC236}">
                <a16:creationId xmlns:a16="http://schemas.microsoft.com/office/drawing/2014/main" id="{385C08BC-BD5A-4022-83C6-5D51660BE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2339"/>
            <a:ext cx="1586854" cy="1879169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00AD8915-D8DF-43E4-A25A-6622CA2892BC}"/>
              </a:ext>
            </a:extLst>
          </p:cNvPr>
          <p:cNvSpPr txBox="1">
            <a:spLocks/>
          </p:cNvSpPr>
          <p:nvPr/>
        </p:nvSpPr>
        <p:spPr bwMode="auto">
          <a:xfrm>
            <a:off x="3635896" y="1369563"/>
            <a:ext cx="3029283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Habillement,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Militaire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Bâtiment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Médical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Matériel de randonnée, …</a:t>
            </a:r>
          </a:p>
        </p:txBody>
      </p:sp>
      <p:pic>
        <p:nvPicPr>
          <p:cNvPr id="23" name="Image 22" descr="Une image contenant personne, jaune, portant, jouet&#10;&#10;Description générée automatiquement">
            <a:extLst>
              <a:ext uri="{FF2B5EF4-FFF2-40B4-BE49-F238E27FC236}">
                <a16:creationId xmlns:a16="http://schemas.microsoft.com/office/drawing/2014/main" id="{0EBAEC57-DA54-4E2E-9974-3E5BCE842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44" y="1616716"/>
            <a:ext cx="2065249" cy="30978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FF4266-48B0-44D9-87E1-AE0FC667F73E}"/>
              </a:ext>
            </a:extLst>
          </p:cNvPr>
          <p:cNvSpPr/>
          <p:nvPr/>
        </p:nvSpPr>
        <p:spPr>
          <a:xfrm>
            <a:off x="707842" y="2723571"/>
            <a:ext cx="7489453" cy="3550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" name="Image 19" descr="Une image contenant rouge, ciel&#10;&#10;Description générée automatiquement">
            <a:extLst>
              <a:ext uri="{FF2B5EF4-FFF2-40B4-BE49-F238E27FC236}">
                <a16:creationId xmlns:a16="http://schemas.microsoft.com/office/drawing/2014/main" id="{8538C030-5CD8-4845-B3CA-42B1EF6410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8" b="27684"/>
          <a:stretch/>
        </p:blipFill>
        <p:spPr>
          <a:xfrm>
            <a:off x="685206" y="2669824"/>
            <a:ext cx="7503882" cy="35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42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1D09B44-5728-4212-8938-361D71CCD9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11</a:t>
            </a:fld>
            <a:endParaRPr lang="fr-BE" alt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C2335B-760F-4BC7-B29A-D8D98A4AE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5405"/>
            <a:ext cx="3552825" cy="5143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D437C4-D7C6-4DB5-98A3-F9AB5373A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96752"/>
            <a:ext cx="8131427" cy="432240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68B31F2-422F-40D6-A082-95207B24E12D}"/>
              </a:ext>
            </a:extLst>
          </p:cNvPr>
          <p:cNvSpPr txBox="1">
            <a:spLocks/>
          </p:cNvSpPr>
          <p:nvPr/>
        </p:nvSpPr>
        <p:spPr bwMode="auto">
          <a:xfrm>
            <a:off x="686164" y="5611813"/>
            <a:ext cx="7557086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Besoin : le sac de couchage universel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7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3148DB0-C520-4384-8DCF-DAB2E23D40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12</a:t>
            </a:fld>
            <a:endParaRPr lang="fr-BE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9B4A79-2E78-4076-9160-E63C1B297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39616"/>
            <a:ext cx="3168352" cy="39906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759147-7CD0-4F04-849A-8D0536D11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2" y="1350236"/>
            <a:ext cx="2484568" cy="185514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0800BF5-D04A-4C9D-98F4-43E6C2DB9DF1}"/>
              </a:ext>
            </a:extLst>
          </p:cNvPr>
          <p:cNvSpPr txBox="1">
            <a:spLocks/>
          </p:cNvSpPr>
          <p:nvPr/>
        </p:nvSpPr>
        <p:spPr bwMode="auto">
          <a:xfrm>
            <a:off x="-252536" y="153124"/>
            <a:ext cx="7557086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solutions existent …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668370D-A2FE-42BC-B32F-85245C79027A}"/>
              </a:ext>
            </a:extLst>
          </p:cNvPr>
          <p:cNvSpPr txBox="1">
            <a:spLocks/>
          </p:cNvSpPr>
          <p:nvPr/>
        </p:nvSpPr>
        <p:spPr bwMode="auto">
          <a:xfrm>
            <a:off x="5724128" y="1105255"/>
            <a:ext cx="2247892" cy="6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32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Fibre 37,5</a:t>
            </a:r>
            <a:endParaRPr lang="fr-FR" altLang="fr-FR" dirty="0">
              <a:solidFill>
                <a:srgbClr val="788DD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herbe, extérieur, ciel, arbre&#10;&#10;Description générée automatiquement">
            <a:extLst>
              <a:ext uri="{FF2B5EF4-FFF2-40B4-BE49-F238E27FC236}">
                <a16:creationId xmlns:a16="http://schemas.microsoft.com/office/drawing/2014/main" id="{FE9F0774-4100-4C3B-B62E-75796B2A6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8" y="3356992"/>
            <a:ext cx="3440199" cy="228558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E4683A5-FFDA-4895-B480-8E5CD4433667}"/>
              </a:ext>
            </a:extLst>
          </p:cNvPr>
          <p:cNvSpPr txBox="1">
            <a:spLocks/>
          </p:cNvSpPr>
          <p:nvPr/>
        </p:nvSpPr>
        <p:spPr bwMode="auto">
          <a:xfrm>
            <a:off x="4283968" y="5941410"/>
            <a:ext cx="4572000" cy="61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Matériaux à changements de phase,</a:t>
            </a:r>
          </a:p>
          <a:p>
            <a:pPr algn="l" eaLnBrk="1" hangingPunct="1"/>
            <a:r>
              <a:rPr lang="fr-FR" altLang="fr-FR" sz="24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smart gels », …</a:t>
            </a:r>
          </a:p>
        </p:txBody>
      </p:sp>
    </p:spTree>
    <p:extLst>
      <p:ext uri="{BB962C8B-B14F-4D97-AF65-F5344CB8AC3E}">
        <p14:creationId xmlns:p14="http://schemas.microsoft.com/office/powerpoint/2010/main" val="4031200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FF8457-AC3F-4BC6-BA5A-162AC9FDA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13</a:t>
            </a:fld>
            <a:endParaRPr lang="fr-BE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FDDE92-B1B0-4FF0-8B2C-097F75E0CD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48" y="1420971"/>
            <a:ext cx="5943600" cy="3351530"/>
          </a:xfrm>
          <a:prstGeom prst="rect">
            <a:avLst/>
          </a:prstGeom>
          <a:noFill/>
        </p:spPr>
      </p:pic>
      <p:sp>
        <p:nvSpPr>
          <p:cNvPr id="4" name="ZoneTexte 10">
            <a:extLst>
              <a:ext uri="{FF2B5EF4-FFF2-40B4-BE49-F238E27FC236}">
                <a16:creationId xmlns:a16="http://schemas.microsoft.com/office/drawing/2014/main" id="{84F3CE17-F1EF-4FA2-B685-0572CFD9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700" b="1">
                <a:solidFill>
                  <a:srgbClr val="000099"/>
                </a:solidFill>
                <a:latin typeface="Open Sans" pitchFamily="34" charset="0"/>
              </a:rPr>
              <a:t>AVEC LE SOUTIEN DU FONDS EUROPÉEN DE DÉVELOPPEMENT RÉGIONAL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fr-FR" sz="700" b="1">
                <a:solidFill>
                  <a:srgbClr val="9FAEE5"/>
                </a:solidFill>
                <a:latin typeface="Open Sans" pitchFamily="34" charset="0"/>
              </a:rPr>
              <a:t>MET STEUN VAN HET EUROPEES FONDS VOOR REGIONALE ONTWIKKELING</a:t>
            </a:r>
            <a:endParaRPr lang="fr-BE" altLang="fr-FR" sz="700" b="1">
              <a:solidFill>
                <a:srgbClr val="000099"/>
              </a:solidFill>
              <a:latin typeface="Open Sans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7563D1-B997-47EA-99E3-9E0853A4C0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976E2B-4A48-4631-A8F3-003D381BD5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390E13-DC9B-4CB2-A559-287EEB11F3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D263E6-3A9C-4812-A6D4-A1D4F045AA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162337-71CF-4CE5-9F6A-2732DC06652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4747D1-5F2B-4EC3-94B8-8864CB2A63C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06D270A1-E1DC-4D44-97E0-9651D1E6A766}"/>
              </a:ext>
            </a:extLst>
          </p:cNvPr>
          <p:cNvSpPr txBox="1">
            <a:spLocks/>
          </p:cNvSpPr>
          <p:nvPr/>
        </p:nvSpPr>
        <p:spPr>
          <a:xfrm>
            <a:off x="8101013" y="6448425"/>
            <a:ext cx="574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E66FC5F-CAAE-433D-A759-9B319DC729C8}" type="slidenum">
              <a:rPr lang="fr-BE" altLang="fr-FR" smtClean="0"/>
              <a:pPr>
                <a:defRPr/>
              </a:pPr>
              <a:t>13</a:t>
            </a:fld>
            <a:endParaRPr lang="fr-BE" altLang="fr-FR"/>
          </a:p>
        </p:txBody>
      </p:sp>
      <p:pic>
        <p:nvPicPr>
          <p:cNvPr id="12" name="Image 11" descr="Une image contenant objet&#10;&#10;Description générée automatiquement">
            <a:extLst>
              <a:ext uri="{FF2B5EF4-FFF2-40B4-BE49-F238E27FC236}">
                <a16:creationId xmlns:a16="http://schemas.microsoft.com/office/drawing/2014/main" id="{F285F4EB-2835-4455-B70E-5FA074C84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75D6CF-445C-4834-A2F7-675C3F143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796297-49D6-4516-87D9-382834AD3A76}"/>
              </a:ext>
            </a:extLst>
          </p:cNvPr>
          <p:cNvSpPr txBox="1">
            <a:spLocks/>
          </p:cNvSpPr>
          <p:nvPr/>
        </p:nvSpPr>
        <p:spPr bwMode="auto">
          <a:xfrm>
            <a:off x="610376" y="383541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Projet PHOTOTEX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4C77FE8-F6A1-4C67-843C-40D8F411084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0502" b="24806"/>
          <a:stretch/>
        </p:blipFill>
        <p:spPr>
          <a:xfrm>
            <a:off x="639433" y="1137301"/>
            <a:ext cx="5647859" cy="33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3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FF8457-AC3F-4BC6-BA5A-162AC9FDA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14</a:t>
            </a:fld>
            <a:endParaRPr lang="fr-BE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FDDE92-B1B0-4FF0-8B2C-097F75E0CD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48" y="1420971"/>
            <a:ext cx="5943600" cy="3351530"/>
          </a:xfrm>
          <a:prstGeom prst="rect">
            <a:avLst/>
          </a:prstGeom>
          <a:noFill/>
        </p:spPr>
      </p:pic>
      <p:sp>
        <p:nvSpPr>
          <p:cNvPr id="4" name="ZoneTexte 10">
            <a:extLst>
              <a:ext uri="{FF2B5EF4-FFF2-40B4-BE49-F238E27FC236}">
                <a16:creationId xmlns:a16="http://schemas.microsoft.com/office/drawing/2014/main" id="{84F3CE17-F1EF-4FA2-B685-0572CFD9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700" b="1">
                <a:solidFill>
                  <a:srgbClr val="000099"/>
                </a:solidFill>
                <a:latin typeface="Open Sans" pitchFamily="34" charset="0"/>
              </a:rPr>
              <a:t>AVEC LE SOUTIEN DU FONDS EUROPÉEN DE DÉVELOPPEMENT RÉGIONAL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fr-FR" sz="700" b="1">
                <a:solidFill>
                  <a:srgbClr val="9FAEE5"/>
                </a:solidFill>
                <a:latin typeface="Open Sans" pitchFamily="34" charset="0"/>
              </a:rPr>
              <a:t>MET STEUN VAN HET EUROPEES FONDS VOOR REGIONALE ONTWIKKELING</a:t>
            </a:r>
            <a:endParaRPr lang="fr-BE" altLang="fr-FR" sz="700" b="1">
              <a:solidFill>
                <a:srgbClr val="000099"/>
              </a:solidFill>
              <a:latin typeface="Open Sans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7563D1-B997-47EA-99E3-9E0853A4C0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976E2B-4A48-4631-A8F3-003D381BD5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390E13-DC9B-4CB2-A559-287EEB11F3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D263E6-3A9C-4812-A6D4-A1D4F045AA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162337-71CF-4CE5-9F6A-2732DC06652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4747D1-5F2B-4EC3-94B8-8864CB2A63C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06D270A1-E1DC-4D44-97E0-9651D1E6A766}"/>
              </a:ext>
            </a:extLst>
          </p:cNvPr>
          <p:cNvSpPr txBox="1">
            <a:spLocks/>
          </p:cNvSpPr>
          <p:nvPr/>
        </p:nvSpPr>
        <p:spPr>
          <a:xfrm>
            <a:off x="8101013" y="6448425"/>
            <a:ext cx="574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E66FC5F-CAAE-433D-A759-9B319DC729C8}" type="slidenum">
              <a:rPr lang="fr-BE" altLang="fr-FR" smtClean="0"/>
              <a:pPr>
                <a:defRPr/>
              </a:pPr>
              <a:t>14</a:t>
            </a:fld>
            <a:endParaRPr lang="fr-BE" altLang="fr-FR"/>
          </a:p>
        </p:txBody>
      </p:sp>
      <p:pic>
        <p:nvPicPr>
          <p:cNvPr id="12" name="Image 11" descr="Une image contenant objet&#10;&#10;Description générée automatiquement">
            <a:extLst>
              <a:ext uri="{FF2B5EF4-FFF2-40B4-BE49-F238E27FC236}">
                <a16:creationId xmlns:a16="http://schemas.microsoft.com/office/drawing/2014/main" id="{F285F4EB-2835-4455-B70E-5FA074C84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75D6CF-445C-4834-A2F7-675C3F143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796297-49D6-4516-87D9-382834AD3A76}"/>
              </a:ext>
            </a:extLst>
          </p:cNvPr>
          <p:cNvSpPr txBox="1">
            <a:spLocks/>
          </p:cNvSpPr>
          <p:nvPr/>
        </p:nvSpPr>
        <p:spPr bwMode="auto">
          <a:xfrm>
            <a:off x="491538" y="378080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PHOTOTEX : approche </a:t>
            </a:r>
            <a:r>
              <a:rPr lang="fr-FR" alt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PHOTOnique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16" descr="Une image contenant arme, coup de poing américain, nid d’abeille&#10;&#10;Description générée automatiquement">
            <a:extLst>
              <a:ext uri="{FF2B5EF4-FFF2-40B4-BE49-F238E27FC236}">
                <a16:creationId xmlns:a16="http://schemas.microsoft.com/office/drawing/2014/main" id="{52F3EA7B-B199-47EF-968E-496C9DE40A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32241"/>
            <a:ext cx="5473994" cy="410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2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D8A0BC-6AA2-49B7-B854-C2FE21264D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15</a:t>
            </a:fld>
            <a:endParaRPr lang="fr-BE" altLang="fr-F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098FD7E-E807-4703-A219-B6F302506DA1}"/>
              </a:ext>
            </a:extLst>
          </p:cNvPr>
          <p:cNvSpPr txBox="1">
            <a:spLocks/>
          </p:cNvSpPr>
          <p:nvPr/>
        </p:nvSpPr>
        <p:spPr bwMode="auto">
          <a:xfrm>
            <a:off x="683569" y="115888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alt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PHOTOnique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(très) bref …</a:t>
            </a:r>
            <a:b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0834D2-9EB3-4521-B77C-D3C3C19FB3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92896"/>
            <a:ext cx="4638675" cy="153352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4E4818AD-F9F9-4256-8D33-E96995F0876C}"/>
              </a:ext>
            </a:extLst>
          </p:cNvPr>
          <p:cNvSpPr txBox="1">
            <a:spLocks/>
          </p:cNvSpPr>
          <p:nvPr/>
        </p:nvSpPr>
        <p:spPr bwMode="auto">
          <a:xfrm>
            <a:off x="394768" y="1412776"/>
            <a:ext cx="8425704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Cristaux photoniques : structures périodiques  composées de 2 (ou plus) matériaux d’indices différents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0C91C81-7984-46DE-B401-5B4428DEC6AA}"/>
              </a:ext>
            </a:extLst>
          </p:cNvPr>
          <p:cNvSpPr txBox="1">
            <a:spLocks/>
          </p:cNvSpPr>
          <p:nvPr/>
        </p:nvSpPr>
        <p:spPr bwMode="auto">
          <a:xfrm>
            <a:off x="323528" y="3930600"/>
            <a:ext cx="547260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l"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1D 	      2D	   3D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3C3D9B-615A-4F57-BFA8-8A62AC32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741" y="4133478"/>
            <a:ext cx="2314947" cy="2314947"/>
          </a:xfrm>
          <a:prstGeom prst="rect">
            <a:avLst/>
          </a:prstGeom>
        </p:spPr>
      </p:pic>
      <p:pic>
        <p:nvPicPr>
          <p:cNvPr id="11" name="Image 10" descr="Une image contenant intérieur, très coloré, assis&#10;&#10;Description générée automatiquement">
            <a:extLst>
              <a:ext uri="{FF2B5EF4-FFF2-40B4-BE49-F238E27FC236}">
                <a16:creationId xmlns:a16="http://schemas.microsoft.com/office/drawing/2014/main" id="{AD757E5F-1446-41D3-8C03-A62345B15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77" y="4750320"/>
            <a:ext cx="1908861" cy="1671735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CB13D188-0370-4260-B7A6-20F11397F05E}"/>
              </a:ext>
            </a:extLst>
          </p:cNvPr>
          <p:cNvSpPr txBox="1">
            <a:spLocks/>
          </p:cNvSpPr>
          <p:nvPr/>
        </p:nvSpPr>
        <p:spPr bwMode="auto">
          <a:xfrm>
            <a:off x="2147889" y="6109047"/>
            <a:ext cx="8425704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opales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4" descr="Une image contenant herbe, extérieur, plante, alimentation&#10;&#10;Description générée automatiquement">
            <a:extLst>
              <a:ext uri="{FF2B5EF4-FFF2-40B4-BE49-F238E27FC236}">
                <a16:creationId xmlns:a16="http://schemas.microsoft.com/office/drawing/2014/main" id="{2568FEB0-6293-4F00-8942-6D3526823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95" y="4819424"/>
            <a:ext cx="1843582" cy="1533525"/>
          </a:xfrm>
          <a:prstGeom prst="rect">
            <a:avLst/>
          </a:prstGeom>
        </p:spPr>
      </p:pic>
      <p:pic>
        <p:nvPicPr>
          <p:cNvPr id="17" name="Image 16" descr="Une image contenant animal, phasianidé, gallinacé, oiseau&#10;&#10;Description générée automatiquement">
            <a:extLst>
              <a:ext uri="{FF2B5EF4-FFF2-40B4-BE49-F238E27FC236}">
                <a16:creationId xmlns:a16="http://schemas.microsoft.com/office/drawing/2014/main" id="{9DEFBF5A-4E99-4366-8980-F441F2D71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0" y="4923136"/>
            <a:ext cx="1723256" cy="132609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FCA511E-6D00-42E8-9919-D8B581343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439" y="2234821"/>
            <a:ext cx="3329550" cy="1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D8A0BC-6AA2-49B7-B854-C2FE21264D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16</a:t>
            </a:fld>
            <a:endParaRPr lang="fr-BE" alt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F6A20A-79A0-43CF-A1AC-47394FBC0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8"/>
          <a:stretch/>
        </p:blipFill>
        <p:spPr>
          <a:xfrm>
            <a:off x="202644" y="1665838"/>
            <a:ext cx="2816547" cy="303255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098FD7E-E807-4703-A219-B6F302506DA1}"/>
              </a:ext>
            </a:extLst>
          </p:cNvPr>
          <p:cNvSpPr txBox="1">
            <a:spLocks/>
          </p:cNvSpPr>
          <p:nvPr/>
        </p:nvSpPr>
        <p:spPr bwMode="auto">
          <a:xfrm>
            <a:off x="683569" y="115888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alt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PHOTOnique</a:t>
            </a:r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(très) bref …</a:t>
            </a:r>
            <a:b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0FF9C2A-9263-45CA-B801-327F661B0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896398"/>
            <a:ext cx="2686050" cy="34290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6ECBA703-B398-45CC-83F9-17829BE50822}"/>
              </a:ext>
            </a:extLst>
          </p:cNvPr>
          <p:cNvSpPr txBox="1">
            <a:spLocks/>
          </p:cNvSpPr>
          <p:nvPr/>
        </p:nvSpPr>
        <p:spPr bwMode="auto">
          <a:xfrm>
            <a:off x="-260385" y="891681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structures naturelles …</a:t>
            </a:r>
            <a:b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C07B777D-2EB5-492F-A676-F7995BD5FF40}"/>
              </a:ext>
            </a:extLst>
          </p:cNvPr>
          <p:cNvSpPr txBox="1">
            <a:spLocks/>
          </p:cNvSpPr>
          <p:nvPr/>
        </p:nvSpPr>
        <p:spPr bwMode="auto">
          <a:xfrm>
            <a:off x="3995936" y="6212681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aux textiles</a:t>
            </a:r>
            <a:b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18" descr="Une image contenant photo, différent&#10;&#10;Description générée automatiquement">
            <a:extLst>
              <a:ext uri="{FF2B5EF4-FFF2-40B4-BE49-F238E27FC236}">
                <a16:creationId xmlns:a16="http://schemas.microsoft.com/office/drawing/2014/main" id="{EABDE0E6-C427-4979-A9FE-18462DD479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23739" r="74549" b="51378"/>
          <a:stretch/>
        </p:blipFill>
        <p:spPr>
          <a:xfrm>
            <a:off x="3491880" y="1435152"/>
            <a:ext cx="1697311" cy="137090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552CDB4-6EF2-4E12-94B7-966600ECF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592" y="1665838"/>
            <a:ext cx="2350102" cy="4106530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0B0C8B5C-21DC-4191-B365-736428E14B20}"/>
              </a:ext>
            </a:extLst>
          </p:cNvPr>
          <p:cNvSpPr txBox="1">
            <a:spLocks/>
          </p:cNvSpPr>
          <p:nvPr/>
        </p:nvSpPr>
        <p:spPr bwMode="auto">
          <a:xfrm>
            <a:off x="5640388" y="832134"/>
            <a:ext cx="3600400" cy="9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2000" dirty="0" err="1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Morphotex</a:t>
            </a:r>
            <a:r>
              <a:rPr lang="fr-FR" altLang="fr-FR" sz="20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©</a:t>
            </a:r>
          </a:p>
          <a:p>
            <a:pPr eaLnBrk="1" hangingPunct="1"/>
            <a:r>
              <a:rPr lang="fr-FR" altLang="fr-FR" sz="20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couches de nylon/ polyester</a:t>
            </a:r>
          </a:p>
        </p:txBody>
      </p:sp>
      <p:pic>
        <p:nvPicPr>
          <p:cNvPr id="22" name="Picture 3">
            <a:hlinkClick r:id="rId6"/>
            <a:extLst>
              <a:ext uri="{FF2B5EF4-FFF2-40B4-BE49-F238E27FC236}">
                <a16:creationId xmlns:a16="http://schemas.microsoft.com/office/drawing/2014/main" id="{250BC2D0-87E6-4C76-BCBA-9D6FB1CB3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6" y="2933254"/>
            <a:ext cx="5060763" cy="269232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C4DAF7-AE55-427B-B90E-3EFF5FEB1E72}"/>
              </a:ext>
            </a:extLst>
          </p:cNvPr>
          <p:cNvSpPr/>
          <p:nvPr/>
        </p:nvSpPr>
        <p:spPr>
          <a:xfrm>
            <a:off x="7236296" y="3288709"/>
            <a:ext cx="288032" cy="1402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D977D-C6B0-4E66-B48B-AA49FC6F36CA}"/>
              </a:ext>
            </a:extLst>
          </p:cNvPr>
          <p:cNvCxnSpPr/>
          <p:nvPr/>
        </p:nvCxnSpPr>
        <p:spPr>
          <a:xfrm>
            <a:off x="5879629" y="2906682"/>
            <a:ext cx="1356667" cy="3820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0A60C764-081E-4FEE-BDDE-12A31CBB4B34}"/>
              </a:ext>
            </a:extLst>
          </p:cNvPr>
          <p:cNvCxnSpPr>
            <a:cxnSpLocks/>
          </p:cNvCxnSpPr>
          <p:nvPr/>
        </p:nvCxnSpPr>
        <p:spPr>
          <a:xfrm flipV="1">
            <a:off x="5941368" y="3458817"/>
            <a:ext cx="1334075" cy="21667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26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ECA7007E-5C3E-45FC-B11F-4D282FCF72EF}"/>
              </a:ext>
            </a:extLst>
          </p:cNvPr>
          <p:cNvSpPr txBox="1">
            <a:spLocks/>
          </p:cNvSpPr>
          <p:nvPr/>
        </p:nvSpPr>
        <p:spPr bwMode="auto">
          <a:xfrm>
            <a:off x="0" y="42149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domaine visible … à l’infrarouge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DAF64-960A-45C2-9274-750652B63359}"/>
              </a:ext>
            </a:extLst>
          </p:cNvPr>
          <p:cNvSpPr/>
          <p:nvPr/>
        </p:nvSpPr>
        <p:spPr>
          <a:xfrm>
            <a:off x="-323085" y="764704"/>
            <a:ext cx="9790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PHOTOTEX : </a:t>
            </a:r>
          </a:p>
          <a:p>
            <a:pPr algn="ctr"/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Contrôler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micro-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avec un textile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photonique</a:t>
            </a:r>
            <a:endParaRPr lang="fr-FR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755FF3-1691-4BEC-8B64-7E64D1055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9"/>
          <a:stretch/>
        </p:blipFill>
        <p:spPr>
          <a:xfrm>
            <a:off x="3363067" y="1766065"/>
            <a:ext cx="5601645" cy="396502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C301BA47-32D1-44A7-AF1F-A38C116F0F11}"/>
              </a:ext>
            </a:extLst>
          </p:cNvPr>
          <p:cNvSpPr txBox="1">
            <a:spLocks/>
          </p:cNvSpPr>
          <p:nvPr/>
        </p:nvSpPr>
        <p:spPr bwMode="auto">
          <a:xfrm>
            <a:off x="3003327" y="5650056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Thèse de M. </a:t>
            </a:r>
            <a:r>
              <a:rPr lang="fr-FR" altLang="fr-FR" sz="2400" dirty="0" err="1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Viallon</a:t>
            </a:r>
            <a:r>
              <a:rPr lang="fr-FR" altLang="fr-FR" sz="24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(IEMN – 2017)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001E20F-FAE3-45B5-982B-4E67DDDA9CBC}"/>
              </a:ext>
            </a:extLst>
          </p:cNvPr>
          <p:cNvGrpSpPr/>
          <p:nvPr/>
        </p:nvGrpSpPr>
        <p:grpSpPr>
          <a:xfrm>
            <a:off x="323528" y="2348880"/>
            <a:ext cx="3528392" cy="3559418"/>
            <a:chOff x="395536" y="1633560"/>
            <a:chExt cx="3528392" cy="355941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7A114CF-1A63-401A-A8B0-E95FDCC4B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536" y="2468828"/>
              <a:ext cx="2828925" cy="272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44BD6F-D579-428D-A0A6-DC0E6477719F}"/>
                </a:ext>
              </a:extLst>
            </p:cNvPr>
            <p:cNvSpPr/>
            <p:nvPr/>
          </p:nvSpPr>
          <p:spPr>
            <a:xfrm rot="747627">
              <a:off x="455683" y="1633560"/>
              <a:ext cx="2808312" cy="864096"/>
            </a:xfrm>
            <a:prstGeom prst="rect">
              <a:avLst/>
            </a:prstGeom>
            <a:solidFill>
              <a:schemeClr val="accent6"/>
            </a:solidFill>
            <a:ln w="34925">
              <a:solidFill>
                <a:schemeClr val="accent6">
                  <a:lumMod val="75000"/>
                </a:schemeClr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7FB712E-D79E-4F11-A000-6420E909E782}"/>
                </a:ext>
              </a:extLst>
            </p:cNvPr>
            <p:cNvSpPr txBox="1"/>
            <p:nvPr/>
          </p:nvSpPr>
          <p:spPr>
            <a:xfrm>
              <a:off x="2051720" y="249289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Micro-Climat</a:t>
              </a:r>
              <a:endParaRPr lang="fr-FR" b="1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74DA8CD-2B7C-4078-B64B-B7064557D781}"/>
                </a:ext>
              </a:extLst>
            </p:cNvPr>
            <p:cNvSpPr txBox="1"/>
            <p:nvPr/>
          </p:nvSpPr>
          <p:spPr>
            <a:xfrm rot="21139812">
              <a:off x="1364442" y="1869136"/>
              <a:ext cx="1051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Peau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99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744A12-80E5-42C1-8935-B6DE498736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9" t="14382" r="9411" b="2010"/>
          <a:stretch/>
        </p:blipFill>
        <p:spPr>
          <a:xfrm>
            <a:off x="2978572" y="1880681"/>
            <a:ext cx="5986139" cy="383580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CA7007E-5C3E-45FC-B11F-4D282FCF72EF}"/>
              </a:ext>
            </a:extLst>
          </p:cNvPr>
          <p:cNvSpPr txBox="1">
            <a:spLocks/>
          </p:cNvSpPr>
          <p:nvPr/>
        </p:nvSpPr>
        <p:spPr bwMode="auto">
          <a:xfrm>
            <a:off x="0" y="42149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domaine visible … à l’infrarouge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DAF64-960A-45C2-9274-750652B63359}"/>
              </a:ext>
            </a:extLst>
          </p:cNvPr>
          <p:cNvSpPr/>
          <p:nvPr/>
        </p:nvSpPr>
        <p:spPr>
          <a:xfrm>
            <a:off x="-323085" y="764704"/>
            <a:ext cx="9790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PHOTOTEX : </a:t>
            </a:r>
          </a:p>
          <a:p>
            <a:pPr algn="ctr"/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Contrôler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 micro-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avec un textile </a:t>
            </a:r>
            <a:r>
              <a:rPr lang="en-US" sz="28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photonique</a:t>
            </a:r>
            <a:endParaRPr lang="fr-FR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C301BA47-32D1-44A7-AF1F-A38C116F0F11}"/>
              </a:ext>
            </a:extLst>
          </p:cNvPr>
          <p:cNvSpPr txBox="1">
            <a:spLocks/>
          </p:cNvSpPr>
          <p:nvPr/>
        </p:nvSpPr>
        <p:spPr bwMode="auto">
          <a:xfrm>
            <a:off x="3003327" y="5650056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Thèse de M. </a:t>
            </a:r>
            <a:r>
              <a:rPr lang="fr-FR" altLang="fr-FR" sz="2400" dirty="0" err="1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Viallon</a:t>
            </a:r>
            <a:r>
              <a:rPr lang="fr-FR" altLang="fr-FR" sz="24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(IEMN – 2017)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001E20F-FAE3-45B5-982B-4E67DDDA9CBC}"/>
              </a:ext>
            </a:extLst>
          </p:cNvPr>
          <p:cNvGrpSpPr/>
          <p:nvPr/>
        </p:nvGrpSpPr>
        <p:grpSpPr>
          <a:xfrm>
            <a:off x="323528" y="2348880"/>
            <a:ext cx="3528392" cy="3559418"/>
            <a:chOff x="395536" y="1633560"/>
            <a:chExt cx="3528392" cy="355941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7A114CF-1A63-401A-A8B0-E95FDCC4B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536" y="2468828"/>
              <a:ext cx="2828925" cy="272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344BD6F-D579-428D-A0A6-DC0E6477719F}"/>
                </a:ext>
              </a:extLst>
            </p:cNvPr>
            <p:cNvSpPr/>
            <p:nvPr/>
          </p:nvSpPr>
          <p:spPr>
            <a:xfrm rot="747627">
              <a:off x="455683" y="1633560"/>
              <a:ext cx="2808312" cy="864096"/>
            </a:xfrm>
            <a:prstGeom prst="rect">
              <a:avLst/>
            </a:prstGeom>
            <a:solidFill>
              <a:schemeClr val="accent6"/>
            </a:solidFill>
            <a:ln w="34925">
              <a:solidFill>
                <a:schemeClr val="accent6">
                  <a:lumMod val="75000"/>
                </a:schemeClr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7FB712E-D79E-4F11-A000-6420E909E782}"/>
                </a:ext>
              </a:extLst>
            </p:cNvPr>
            <p:cNvSpPr txBox="1"/>
            <p:nvPr/>
          </p:nvSpPr>
          <p:spPr>
            <a:xfrm>
              <a:off x="2051720" y="249289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Micro-Climat</a:t>
              </a:r>
              <a:endParaRPr lang="fr-FR" b="1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74DA8CD-2B7C-4078-B64B-B7064557D781}"/>
                </a:ext>
              </a:extLst>
            </p:cNvPr>
            <p:cNvSpPr txBox="1"/>
            <p:nvPr/>
          </p:nvSpPr>
          <p:spPr>
            <a:xfrm rot="21139812">
              <a:off x="1364442" y="1869136"/>
              <a:ext cx="1051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Peau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5F76786-B2E5-457B-A97F-9A6E382D2588}"/>
              </a:ext>
            </a:extLst>
          </p:cNvPr>
          <p:cNvSpPr/>
          <p:nvPr/>
        </p:nvSpPr>
        <p:spPr>
          <a:xfrm>
            <a:off x="3563888" y="1880681"/>
            <a:ext cx="273562" cy="325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877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473168"/>
              </p:ext>
            </p:extLst>
          </p:nvPr>
        </p:nvGraphicFramePr>
        <p:xfrm>
          <a:off x="247730" y="1794314"/>
          <a:ext cx="4647560" cy="1624680"/>
        </p:xfrm>
        <a:graphic>
          <a:graphicData uri="http://schemas.openxmlformats.org/drawingml/2006/table">
            <a:tbl>
              <a:tblPr/>
              <a:tblGrid>
                <a:gridCol w="116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8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4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Times New Roman"/>
                          <a:ea typeface="SimSun"/>
                        </a:rPr>
                        <a:t>Facteur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US" sz="800" b="1" dirty="0" err="1">
                          <a:latin typeface="Times New Roman"/>
                          <a:ea typeface="SimSun"/>
                        </a:rPr>
                        <a:t>d’échelle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US" sz="800" b="1" i="1" dirty="0" err="1"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800" b="1" i="1" baseline="-25000" dirty="0" err="1">
                          <a:latin typeface="Times New Roman"/>
                          <a:ea typeface="SimSun"/>
                        </a:rPr>
                        <a:t>i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Times New Roman"/>
                          <a:ea typeface="SimSun"/>
                        </a:rPr>
                        <a:t>Période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US" sz="800" b="1" i="1" dirty="0">
                          <a:latin typeface="Times New Roman"/>
                          <a:ea typeface="SimSun"/>
                        </a:rPr>
                        <a:t>P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(µm)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Times New Roman"/>
                          <a:ea typeface="SimSun"/>
                        </a:rPr>
                        <a:t>Diamètre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US" sz="800" b="1" i="1" dirty="0">
                          <a:latin typeface="Times New Roman"/>
                          <a:ea typeface="SimSun"/>
                        </a:rPr>
                        <a:t>D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(µm)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err="1">
                          <a:latin typeface="Times New Roman"/>
                          <a:ea typeface="SimSun"/>
                        </a:rPr>
                        <a:t>Epaisseur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US" sz="800" b="1" i="1" dirty="0">
                          <a:latin typeface="Times New Roman"/>
                          <a:ea typeface="SimSun"/>
                        </a:rPr>
                        <a:t>h</a:t>
                      </a:r>
                      <a:r>
                        <a:rPr lang="en-US" sz="800" b="1" dirty="0">
                          <a:latin typeface="Times New Roman"/>
                          <a:ea typeface="SimSun"/>
                        </a:rPr>
                        <a:t> (µm)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solidFill>
                            <a:srgbClr val="FF0000"/>
                          </a:solidFill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900" b="1" i="1" baseline="-25000">
                          <a:solidFill>
                            <a:srgbClr val="FF0000"/>
                          </a:solidFill>
                          <a:latin typeface="Symbol"/>
                          <a:ea typeface="SimSun"/>
                        </a:rPr>
                        <a:t>0</a:t>
                      </a:r>
                      <a:r>
                        <a:rPr lang="en-US" sz="8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 </a:t>
                      </a:r>
                      <a:r>
                        <a:rPr lang="en-US" sz="9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= 0.86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6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4.71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3.43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900" b="1" i="1" baseline="-25000" dirty="0">
                          <a:latin typeface="Times New Roman"/>
                          <a:ea typeface="SimSun"/>
                        </a:rPr>
                        <a:t>1</a:t>
                      </a:r>
                      <a:r>
                        <a:rPr lang="en-US" sz="900" b="1" dirty="0">
                          <a:latin typeface="Times New Roman"/>
                          <a:ea typeface="SimSun"/>
                        </a:rPr>
                        <a:t> = 1.0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20395" algn="l"/>
                          <a:tab pos="742315" algn="ctr"/>
                        </a:tabLst>
                      </a:pPr>
                      <a:r>
                        <a:rPr lang="en-US" sz="900" b="1">
                          <a:latin typeface="Times New Roman"/>
                          <a:ea typeface="SimSun"/>
                        </a:rPr>
                        <a:t>7.0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SimSun"/>
                        </a:rPr>
                        <a:t>5.5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SimSun"/>
                        </a:rPr>
                        <a:t>4.0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900" b="1" i="1" baseline="-25000" dirty="0">
                          <a:latin typeface="Times New Roman"/>
                          <a:ea typeface="SimSun"/>
                        </a:rPr>
                        <a:t>2</a:t>
                      </a:r>
                      <a:r>
                        <a:rPr lang="en-US" sz="900" b="1" dirty="0">
                          <a:latin typeface="Times New Roman"/>
                          <a:ea typeface="SimSun"/>
                        </a:rPr>
                        <a:t> = 1.29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latin typeface="Times New Roman"/>
                          <a:ea typeface="SimSun"/>
                        </a:rPr>
                        <a:t>9.0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latin typeface="Times New Roman"/>
                          <a:ea typeface="SimSun"/>
                        </a:rPr>
                        <a:t>7.07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SimSun"/>
                        </a:rPr>
                        <a:t>5.14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 dirty="0">
                          <a:solidFill>
                            <a:srgbClr val="FF0000"/>
                          </a:solidFill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900" b="1" i="1" baseline="-25000" dirty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3</a:t>
                      </a: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 = 1.43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10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7.86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5.71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900" b="1" i="1" baseline="-25000">
                          <a:latin typeface="Times New Roman"/>
                          <a:ea typeface="SimSun"/>
                        </a:rPr>
                        <a:t>4</a:t>
                      </a:r>
                      <a:r>
                        <a:rPr lang="en-US" sz="900" b="1">
                          <a:latin typeface="Times New Roman"/>
                          <a:ea typeface="SimSun"/>
                        </a:rPr>
                        <a:t> =1.57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latin typeface="Times New Roman"/>
                          <a:ea typeface="SimSun"/>
                        </a:rPr>
                        <a:t>11.0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latin typeface="Times New Roman"/>
                          <a:ea typeface="SimSun"/>
                        </a:rPr>
                        <a:t>8.64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SimSun"/>
                        </a:rPr>
                        <a:t>6.28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solidFill>
                            <a:srgbClr val="FF0000"/>
                          </a:solidFill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900" b="1" i="1" baseline="-2500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5</a:t>
                      </a:r>
                      <a:r>
                        <a:rPr lang="en-US" sz="9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 =1.86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13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10.21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0000"/>
                          </a:solidFill>
                          <a:latin typeface="Times New Roman"/>
                          <a:ea typeface="SimSun"/>
                        </a:rPr>
                        <a:t>7.43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i="1">
                          <a:latin typeface="Symbol"/>
                          <a:ea typeface="SimSun"/>
                        </a:rPr>
                        <a:t>a</a:t>
                      </a:r>
                      <a:r>
                        <a:rPr lang="en-US" sz="900" b="1" i="1" baseline="-25000">
                          <a:latin typeface="Times New Roman"/>
                          <a:ea typeface="SimSun"/>
                        </a:rPr>
                        <a:t>6</a:t>
                      </a:r>
                      <a:r>
                        <a:rPr lang="en-US" sz="900" b="1">
                          <a:latin typeface="Times New Roman"/>
                          <a:ea typeface="SimSun"/>
                        </a:rPr>
                        <a:t> = 2.14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latin typeface="Times New Roman"/>
                          <a:ea typeface="SimSun"/>
                        </a:rPr>
                        <a:t>15.0</a:t>
                      </a:r>
                      <a:endParaRPr lang="fr-FR" sz="800" b="1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SimSun"/>
                        </a:rPr>
                        <a:t>11.78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Times New Roman"/>
                          <a:ea typeface="SimSun"/>
                        </a:rPr>
                        <a:t>8.57</a:t>
                      </a:r>
                      <a:endParaRPr lang="fr-FR" sz="800" b="1" dirty="0">
                        <a:latin typeface="Times New Roman"/>
                        <a:ea typeface="SimSun"/>
                      </a:endParaRPr>
                    </a:p>
                  </a:txBody>
                  <a:tcPr marL="48315" marR="483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" name="Groupe 20"/>
          <p:cNvGrpSpPr/>
          <p:nvPr/>
        </p:nvGrpSpPr>
        <p:grpSpPr>
          <a:xfrm>
            <a:off x="5498768" y="3501626"/>
            <a:ext cx="3412088" cy="2409732"/>
            <a:chOff x="-105140" y="3034834"/>
            <a:chExt cx="5347466" cy="3857625"/>
          </a:xfrm>
        </p:grpSpPr>
        <p:graphicFrame>
          <p:nvGraphicFramePr>
            <p:cNvPr id="6" name="Object 1"/>
            <p:cNvGraphicFramePr>
              <a:graphicFrameLocks noChangeAspect="1"/>
            </p:cNvGraphicFramePr>
            <p:nvPr/>
          </p:nvGraphicFramePr>
          <p:xfrm>
            <a:off x="-105140" y="3034834"/>
            <a:ext cx="4824414" cy="3857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78" name="SPW 9.0 Graph" r:id="rId3" imgW="5819040" imgH="4652280" progId="SigmaPlotGraphicObject.8">
                    <p:embed/>
                  </p:oleObj>
                </mc:Choice>
                <mc:Fallback>
                  <p:oleObj name="SPW 9.0 Graph" r:id="rId3" imgW="5819040" imgH="4652280" progId="SigmaPlotGraphicObject.8">
                    <p:embed/>
                    <p:pic>
                      <p:nvPicPr>
                        <p:cNvPr id="6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05140" y="3034834"/>
                          <a:ext cx="4824414" cy="3857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1513057" y="5981182"/>
              <a:ext cx="523051" cy="443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latin typeface="Symbol"/>
                  <a:ea typeface="SimSun"/>
                </a:rPr>
                <a:t>a</a:t>
              </a:r>
              <a:r>
                <a:rPr lang="en-US" sz="1200" b="1" i="1" baseline="-25000" dirty="0">
                  <a:latin typeface="Times New Roman"/>
                  <a:ea typeface="SimSun"/>
                </a:rPr>
                <a:t>1</a:t>
              </a:r>
              <a:endParaRPr lang="fr-FR" sz="1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84438" y="5971890"/>
              <a:ext cx="523051" cy="443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latin typeface="Symbol"/>
                  <a:ea typeface="SimSun"/>
                </a:rPr>
                <a:t>a</a:t>
              </a:r>
              <a:r>
                <a:rPr lang="en-US" sz="1200" b="1" i="1" baseline="-25000" dirty="0">
                  <a:latin typeface="Times New Roman"/>
                  <a:ea typeface="SimSun"/>
                </a:rPr>
                <a:t>0</a:t>
              </a:r>
              <a:endParaRPr lang="fr-FR" sz="12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68612" y="5981182"/>
              <a:ext cx="523051" cy="443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latin typeface="Symbol"/>
                  <a:ea typeface="SimSun"/>
                </a:rPr>
                <a:t>a</a:t>
              </a:r>
              <a:r>
                <a:rPr lang="en-US" sz="1200" b="1" i="1" baseline="-25000" dirty="0">
                  <a:latin typeface="Times New Roman"/>
                  <a:ea typeface="SimSun"/>
                </a:rPr>
                <a:t>2</a:t>
              </a:r>
              <a:endParaRPr lang="fr-FR" sz="12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72669" y="5981182"/>
              <a:ext cx="523051" cy="443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latin typeface="Symbol"/>
                  <a:ea typeface="SimSun"/>
                </a:rPr>
                <a:t>a</a:t>
              </a:r>
              <a:r>
                <a:rPr lang="en-US" sz="1200" b="1" i="1" baseline="-25000" dirty="0">
                  <a:latin typeface="Times New Roman"/>
                  <a:ea typeface="SimSun"/>
                </a:rPr>
                <a:t>3</a:t>
              </a:r>
              <a:endParaRPr lang="fr-FR" sz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01288" y="5981182"/>
              <a:ext cx="523051" cy="443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latin typeface="Symbol"/>
                  <a:ea typeface="SimSun"/>
                </a:rPr>
                <a:t>a</a:t>
              </a:r>
              <a:r>
                <a:rPr lang="en-US" sz="1200" b="1" i="1" baseline="-25000" dirty="0">
                  <a:latin typeface="Times New Roman"/>
                  <a:ea typeface="SimSun"/>
                </a:rPr>
                <a:t>4</a:t>
              </a:r>
              <a:endParaRPr lang="fr-FR" sz="12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19275" y="5981182"/>
              <a:ext cx="523051" cy="443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latin typeface="Symbol"/>
                  <a:ea typeface="SimSun"/>
                </a:rPr>
                <a:t>a</a:t>
              </a:r>
              <a:r>
                <a:rPr lang="en-US" sz="1200" b="1" i="1" baseline="-25000" dirty="0">
                  <a:latin typeface="Times New Roman"/>
                  <a:ea typeface="SimSun"/>
                </a:rPr>
                <a:t>5</a:t>
              </a:r>
              <a:endParaRPr lang="fr-FR" sz="1200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130706" y="366993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Réponse spectrale dans le </a:t>
            </a:r>
            <a:r>
              <a:rPr lang="fr-FR" dirty="0" err="1"/>
              <a:t>Mid</a:t>
            </a:r>
            <a:r>
              <a:rPr lang="fr-FR" dirty="0"/>
              <a:t>-IR</a:t>
            </a:r>
          </a:p>
        </p:txBody>
      </p:sp>
      <p:cxnSp>
        <p:nvCxnSpPr>
          <p:cNvPr id="21" name="Connecteur droit 20"/>
          <p:cNvCxnSpPr/>
          <p:nvPr/>
        </p:nvCxnSpPr>
        <p:spPr>
          <a:xfrm>
            <a:off x="7750274" y="3726853"/>
            <a:ext cx="0" cy="17392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8426007" y="394692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33CC"/>
                </a:solidFill>
              </a:rPr>
              <a:t>T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413183" y="488303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400359" y="510834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47961" y="1288471"/>
            <a:ext cx="420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Variation des paramètres géométriques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194001" y="5892765"/>
            <a:ext cx="2032864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33CC"/>
                </a:solidFill>
              </a:rPr>
              <a:t>T passe de 95% à 65%</a:t>
            </a:r>
          </a:p>
          <a:p>
            <a:r>
              <a:rPr lang="fr-FR" sz="1400" dirty="0"/>
              <a:t>R passe de 0% à 15%</a:t>
            </a:r>
          </a:p>
          <a:p>
            <a:r>
              <a:rPr lang="fr-FR" sz="1400" dirty="0">
                <a:solidFill>
                  <a:srgbClr val="FF0000"/>
                </a:solidFill>
              </a:rPr>
              <a:t>A passe de 5% à 20%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F7D07CBB-7D4F-4077-A6D2-AABF99A6A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38585"/>
            <a:ext cx="6192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Structuration d’une membrane (BCB) :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C6143A6-1902-4AC0-AE49-539651914B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167"/>
          <a:stretch/>
        </p:blipFill>
        <p:spPr>
          <a:xfrm>
            <a:off x="2789411" y="4316261"/>
            <a:ext cx="2353260" cy="134401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00371578-2B87-427F-A055-452AA091AE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45" t="91438" b="-709"/>
          <a:stretch/>
        </p:blipFill>
        <p:spPr>
          <a:xfrm>
            <a:off x="3150506" y="5660271"/>
            <a:ext cx="1992165" cy="404087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7090BA17-90A7-4168-8291-C6612FFE2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0268"/>
          <a:stretch/>
        </p:blipFill>
        <p:spPr bwMode="auto">
          <a:xfrm>
            <a:off x="5910202" y="755913"/>
            <a:ext cx="3228525" cy="262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50F61D6B-4704-433E-BCA8-0813789C11C3}"/>
              </a:ext>
            </a:extLst>
          </p:cNvPr>
          <p:cNvSpPr txBox="1"/>
          <p:nvPr/>
        </p:nvSpPr>
        <p:spPr>
          <a:xfrm>
            <a:off x="234136" y="3555505"/>
            <a:ext cx="2556792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cs typeface="Times New Roman" pitchFamily="18" charset="0"/>
              </a:rPr>
              <a:t>D = diamètre des trous</a:t>
            </a:r>
          </a:p>
          <a:p>
            <a:r>
              <a:rPr lang="fr-FR" sz="1600" dirty="0">
                <a:cs typeface="Times New Roman" pitchFamily="18" charset="0"/>
              </a:rPr>
              <a:t>P = </a:t>
            </a:r>
            <a:r>
              <a:rPr lang="fr-FR" sz="1600" dirty="0" err="1">
                <a:cs typeface="Times New Roman" pitchFamily="18" charset="0"/>
              </a:rPr>
              <a:t>Periode</a:t>
            </a:r>
            <a:r>
              <a:rPr lang="fr-FR" sz="1600" dirty="0">
                <a:cs typeface="Times New Roman" pitchFamily="18" charset="0"/>
              </a:rPr>
              <a:t> du réseau hexagonal </a:t>
            </a:r>
          </a:p>
          <a:p>
            <a:r>
              <a:rPr lang="fr-FR" sz="1600" dirty="0">
                <a:cs typeface="Times New Roman" pitchFamily="18" charset="0"/>
              </a:rPr>
              <a:t>h = épaisseur du BCB</a:t>
            </a:r>
          </a:p>
          <a:p>
            <a:r>
              <a:rPr lang="fr-FR" sz="1600" dirty="0">
                <a:cs typeface="Times New Roman" pitchFamily="18" charset="0"/>
              </a:rPr>
              <a:t>BCB: </a:t>
            </a:r>
            <a:r>
              <a:rPr lang="fr-FR" sz="1600" dirty="0" err="1">
                <a:cs typeface="Times New Roman" pitchFamily="18" charset="0"/>
              </a:rPr>
              <a:t>Benzocyclobutène</a:t>
            </a:r>
            <a:endParaRPr lang="fr-FR" sz="1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1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  <p:bldP spid="25" grpId="0"/>
      <p:bldP spid="26" grpId="0"/>
      <p:bldP spid="22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EFB4DA-24C0-4871-AD16-9C90FDB186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2</a:t>
            </a:fld>
            <a:endParaRPr lang="fr-BE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981029-3946-4320-ABCE-7234CA1FF543}"/>
              </a:ext>
            </a:extLst>
          </p:cNvPr>
          <p:cNvSpPr/>
          <p:nvPr/>
        </p:nvSpPr>
        <p:spPr>
          <a:xfrm>
            <a:off x="251520" y="730199"/>
            <a:ext cx="88387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BE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9h30 : Présentation du programme Interreg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	(E. DELECOSSE - ETI)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10h00 : Projet PHOTOTEX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	(S. DESPREZ - Materia Nova)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10h20 : « Confort Thermique : Impact du Couplage des Transferts Thermique et Hydrique » 	(H. GIDIK - HEI)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10h50 : « Advanced coatings, films and finishes incorporating FIR-emitting powders »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	(J. CASPER -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Adprotex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11h20 : « La thermorégulation dans le vêtement de ski »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	(S. DUFLOS - FUSALP)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11h50 : « Attentes en matière de thermorégulation »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	 (N. BODART Petit Bateau)</a:t>
            </a:r>
          </a:p>
          <a:p>
            <a:pPr>
              <a:spcAft>
                <a:spcPts val="600"/>
              </a:spcAft>
            </a:pPr>
            <a:r>
              <a:rPr lang="fr-BE" dirty="0">
                <a:solidFill>
                  <a:srgbClr val="000000"/>
                </a:solidFill>
                <a:latin typeface="Calibri" panose="020F0502020204030204" pitchFamily="34" charset="0"/>
              </a:rPr>
              <a:t>12h10 : « Principles and Applications of </a:t>
            </a:r>
            <a:r>
              <a:rPr lang="fr-BE" dirty="0" err="1">
                <a:solidFill>
                  <a:srgbClr val="000000"/>
                </a:solidFill>
                <a:latin typeface="Calibri" panose="020F0502020204030204" pitchFamily="34" charset="0"/>
              </a:rPr>
              <a:t>Electrospun</a:t>
            </a:r>
            <a:r>
              <a:rPr lang="fr-B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BE" dirty="0" err="1">
                <a:solidFill>
                  <a:srgbClr val="000000"/>
                </a:solidFill>
                <a:latin typeface="Calibri" panose="020F0502020204030204" pitchFamily="34" charset="0"/>
              </a:rPr>
              <a:t>Nanofibers</a:t>
            </a:r>
            <a:r>
              <a:rPr lang="fr-BE" dirty="0">
                <a:solidFill>
                  <a:srgbClr val="000000"/>
                </a:solidFill>
                <a:latin typeface="Calibri" panose="020F0502020204030204" pitchFamily="34" charset="0"/>
              </a:rPr>
              <a:t> »</a:t>
            </a:r>
          </a:p>
          <a:p>
            <a:pPr>
              <a:spcAft>
                <a:spcPts val="600"/>
              </a:spcAft>
            </a:pPr>
            <a:r>
              <a:rPr lang="fr-BE" dirty="0">
                <a:solidFill>
                  <a:srgbClr val="000000"/>
                </a:solidFill>
                <a:latin typeface="Calibri" panose="020F0502020204030204" pitchFamily="34" charset="0"/>
              </a:rPr>
              <a:t>	 (Ö. KALAOGLU ALTAN - UGent)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255A2B1-9DAE-45B2-AE39-4BA677C9E9FD}"/>
              </a:ext>
            </a:extLst>
          </p:cNvPr>
          <p:cNvSpPr txBox="1">
            <a:spLocks/>
          </p:cNvSpPr>
          <p:nvPr/>
        </p:nvSpPr>
        <p:spPr bwMode="auto">
          <a:xfrm>
            <a:off x="611560" y="345767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 de la journée :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552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6"/>
          <p:cNvSpPr txBox="1"/>
          <p:nvPr/>
        </p:nvSpPr>
        <p:spPr>
          <a:xfrm>
            <a:off x="962158" y="135870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Bilan thermique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179512" y="1844824"/>
            <a:ext cx="4640723" cy="3878312"/>
            <a:chOff x="179512" y="1062856"/>
            <a:chExt cx="4640723" cy="3878312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2433" y="1300759"/>
              <a:ext cx="4547802" cy="3455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23"/>
            <p:cNvSpPr txBox="1"/>
            <p:nvPr/>
          </p:nvSpPr>
          <p:spPr>
            <a:xfrm>
              <a:off x="3245917" y="1062856"/>
              <a:ext cx="650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0000"/>
                  </a:solidFill>
                </a:rPr>
                <a:t>cv2</a:t>
              </a:r>
            </a:p>
          </p:txBody>
        </p:sp>
        <p:sp>
          <p:nvSpPr>
            <p:cNvPr id="9" name="ZoneTexte 34"/>
            <p:cNvSpPr txBox="1"/>
            <p:nvPr/>
          </p:nvSpPr>
          <p:spPr>
            <a:xfrm>
              <a:off x="272433" y="3703691"/>
              <a:ext cx="627219" cy="44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chemeClr val="accent2">
                      <a:lumMod val="75000"/>
                    </a:schemeClr>
                  </a:solidFill>
                </a:rPr>
                <a:t>T</a:t>
              </a:r>
              <a:r>
                <a:rPr lang="fr-FR" sz="1200" b="1" dirty="0" err="1">
                  <a:solidFill>
                    <a:schemeClr val="accent2">
                      <a:lumMod val="75000"/>
                    </a:schemeClr>
                  </a:solidFill>
                </a:rPr>
                <a:t>s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79569" y="4496012"/>
              <a:ext cx="538034" cy="445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0000FF"/>
                  </a:solidFill>
                </a:rPr>
                <a:t>T</a:t>
              </a:r>
              <a:r>
                <a:rPr lang="fr-FR" sz="1100" b="1" dirty="0">
                  <a:solidFill>
                    <a:srgbClr val="0000FF"/>
                  </a:solidFill>
                </a:rPr>
                <a:t>1</a:t>
              </a:r>
              <a:endParaRPr lang="fr-FR" dirty="0">
                <a:solidFill>
                  <a:srgbClr val="0000FF"/>
                </a:solidFill>
              </a:endParaRPr>
            </a:p>
          </p:txBody>
        </p:sp>
        <p:sp>
          <p:nvSpPr>
            <p:cNvPr id="11" name="ZoneTexte 36"/>
            <p:cNvSpPr txBox="1"/>
            <p:nvPr/>
          </p:nvSpPr>
          <p:spPr>
            <a:xfrm>
              <a:off x="3640833" y="4484812"/>
              <a:ext cx="627219" cy="44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T</a:t>
              </a:r>
              <a:r>
                <a:rPr lang="fr-FR" sz="1200" b="1" dirty="0">
                  <a:solidFill>
                    <a:srgbClr val="FF0000"/>
                  </a:solidFill>
                </a:rPr>
                <a:t>2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37"/>
            <p:cNvSpPr txBox="1"/>
            <p:nvPr/>
          </p:nvSpPr>
          <p:spPr>
            <a:xfrm>
              <a:off x="4106720" y="1078245"/>
              <a:ext cx="712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solidFill>
                    <a:schemeClr val="accent2">
                      <a:lumMod val="75000"/>
                    </a:schemeClr>
                  </a:solidFill>
                </a:rPr>
                <a:t>T</a:t>
              </a:r>
              <a:r>
                <a:rPr lang="fr-FR" sz="1200" b="1" dirty="0" err="1">
                  <a:solidFill>
                    <a:schemeClr val="accent2">
                      <a:lumMod val="75000"/>
                    </a:schemeClr>
                  </a:solidFill>
                </a:rPr>
                <a:t>amb</a:t>
              </a:r>
              <a:endParaRPr lang="fr-FR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1533909"/>
              <a:ext cx="1254439" cy="313649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39"/>
            <p:cNvSpPr txBox="1"/>
            <p:nvPr/>
          </p:nvSpPr>
          <p:spPr>
            <a:xfrm>
              <a:off x="551198" y="1111152"/>
              <a:ext cx="650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FF0000"/>
                  </a:solidFill>
                </a:rPr>
                <a:t>cv1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22233" y="5723136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Mise en équation des effets de rayonnement, de conduction et de convection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529337" y="5192032"/>
            <a:ext cx="3435151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Modulation de la température de la membrane en fonction de la géométrie:</a:t>
            </a:r>
          </a:p>
          <a:p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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= 2.5°C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5127545" y="1375248"/>
            <a:ext cx="3939207" cy="3493912"/>
            <a:chOff x="5076056" y="1110422"/>
            <a:chExt cx="3939207" cy="3493912"/>
          </a:xfrm>
        </p:grpSpPr>
        <p:grpSp>
          <p:nvGrpSpPr>
            <p:cNvPr id="29" name="Groupe 10"/>
            <p:cNvGrpSpPr/>
            <p:nvPr/>
          </p:nvGrpSpPr>
          <p:grpSpPr>
            <a:xfrm>
              <a:off x="5076056" y="1508334"/>
              <a:ext cx="3939207" cy="3096000"/>
              <a:chOff x="539552" y="620688"/>
              <a:chExt cx="3939207" cy="3096344"/>
            </a:xfrm>
          </p:grpSpPr>
          <p:graphicFrame>
            <p:nvGraphicFramePr>
              <p:cNvPr id="30" name="Object 2"/>
              <p:cNvGraphicFramePr>
                <a:graphicFrameLocks noChangeAspect="1"/>
              </p:cNvGraphicFramePr>
              <p:nvPr/>
            </p:nvGraphicFramePr>
            <p:xfrm>
              <a:off x="539552" y="620688"/>
              <a:ext cx="3939207" cy="30963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401" name="SPW 9.0 Graph" r:id="rId4" imgW="5705640" imgH="4484160" progId="SigmaPlotGraphicObject.8">
                      <p:embed/>
                    </p:oleObj>
                  </mc:Choice>
                  <mc:Fallback>
                    <p:oleObj name="SPW 9.0 Graph" r:id="rId4" imgW="5705640" imgH="4484160" progId="SigmaPlotGraphicObject.8">
                      <p:embed/>
                      <p:pic>
                        <p:nvPicPr>
                          <p:cNvPr id="3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9552" y="620688"/>
                            <a:ext cx="3939207" cy="30963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1" name="Rectangle 30"/>
              <p:cNvSpPr/>
              <p:nvPr/>
            </p:nvSpPr>
            <p:spPr>
              <a:xfrm>
                <a:off x="1437439" y="3100898"/>
                <a:ext cx="383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latin typeface="Symbol"/>
                    <a:ea typeface="SimSun"/>
                  </a:rPr>
                  <a:t>a</a:t>
                </a:r>
                <a:r>
                  <a:rPr lang="en-US" sz="1600" b="1" i="1" baseline="-25000" dirty="0">
                    <a:latin typeface="Times New Roman"/>
                    <a:ea typeface="SimSun"/>
                  </a:rPr>
                  <a:t>1</a:t>
                </a:r>
                <a:endParaRPr lang="fr-FR" sz="16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95519" y="3093093"/>
                <a:ext cx="383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latin typeface="Symbol"/>
                    <a:ea typeface="SimSun"/>
                  </a:rPr>
                  <a:t>a</a:t>
                </a:r>
                <a:r>
                  <a:rPr lang="en-US" sz="1600" b="1" i="1" baseline="-25000" dirty="0">
                    <a:latin typeface="Times New Roman"/>
                    <a:ea typeface="SimSun"/>
                  </a:rPr>
                  <a:t>0</a:t>
                </a:r>
                <a:endParaRPr lang="fr-FR" sz="1600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339752" y="3100898"/>
                <a:ext cx="383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latin typeface="Symbol"/>
                    <a:ea typeface="SimSun"/>
                  </a:rPr>
                  <a:t>a</a:t>
                </a:r>
                <a:r>
                  <a:rPr lang="en-US" sz="1600" b="1" i="1" baseline="-25000" dirty="0">
                    <a:latin typeface="Times New Roman"/>
                    <a:ea typeface="SimSun"/>
                  </a:rPr>
                  <a:t>2</a:t>
                </a:r>
                <a:endParaRPr lang="fr-FR" sz="16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771800" y="3100898"/>
                <a:ext cx="383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latin typeface="Symbol"/>
                    <a:ea typeface="SimSun"/>
                  </a:rPr>
                  <a:t>a</a:t>
                </a:r>
                <a:r>
                  <a:rPr lang="en-US" sz="1600" b="1" i="1" baseline="-25000" dirty="0">
                    <a:latin typeface="Times New Roman"/>
                    <a:ea typeface="SimSun"/>
                  </a:rPr>
                  <a:t>3</a:t>
                </a:r>
                <a:endParaRPr lang="fr-FR" sz="1600" dirty="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203848" y="3100898"/>
                <a:ext cx="383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latin typeface="Symbol"/>
                    <a:ea typeface="SimSun"/>
                  </a:rPr>
                  <a:t>a</a:t>
                </a:r>
                <a:r>
                  <a:rPr lang="en-US" sz="1600" b="1" i="1" baseline="-25000" dirty="0">
                    <a:latin typeface="Times New Roman"/>
                    <a:ea typeface="SimSun"/>
                  </a:rPr>
                  <a:t>4</a:t>
                </a:r>
                <a:endParaRPr lang="fr-FR" sz="1600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067944" y="3100898"/>
                <a:ext cx="383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latin typeface="Symbol"/>
                    <a:ea typeface="SimSun"/>
                  </a:rPr>
                  <a:t>a</a:t>
                </a:r>
                <a:r>
                  <a:rPr lang="en-US" sz="1600" b="1" i="1" baseline="-25000" dirty="0">
                    <a:latin typeface="Times New Roman"/>
                    <a:ea typeface="SimSun"/>
                  </a:rPr>
                  <a:t>5</a:t>
                </a:r>
                <a:endParaRPr lang="fr-FR" sz="1600" dirty="0"/>
              </a:p>
            </p:txBody>
          </p:sp>
        </p:grpSp>
        <p:sp>
          <p:nvSpPr>
            <p:cNvPr id="37" name="ZoneTexte 39"/>
            <p:cNvSpPr txBox="1"/>
            <p:nvPr/>
          </p:nvSpPr>
          <p:spPr>
            <a:xfrm>
              <a:off x="6377492" y="1472977"/>
              <a:ext cx="1712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fr-FR" b="1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amb</a:t>
              </a:r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 = 20 °C</a:t>
              </a:r>
            </a:p>
          </p:txBody>
        </p:sp>
        <p:sp>
          <p:nvSpPr>
            <p:cNvPr id="39" name="ZoneTexte 41"/>
            <p:cNvSpPr txBox="1"/>
            <p:nvPr/>
          </p:nvSpPr>
          <p:spPr>
            <a:xfrm>
              <a:off x="7812360" y="2204864"/>
              <a:ext cx="10903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/>
                <a:t>Structurée</a:t>
              </a:r>
            </a:p>
          </p:txBody>
        </p:sp>
        <p:sp>
          <p:nvSpPr>
            <p:cNvPr id="40" name="ZoneTexte 42"/>
            <p:cNvSpPr txBox="1"/>
            <p:nvPr/>
          </p:nvSpPr>
          <p:spPr>
            <a:xfrm>
              <a:off x="7691741" y="2833772"/>
              <a:ext cx="11795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b="1" dirty="0"/>
                <a:t> </a:t>
              </a:r>
              <a:r>
                <a:rPr lang="fr-FR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Non structurée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477848" y="1110422"/>
              <a:ext cx="34098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Effet de la géométrie</a:t>
              </a:r>
            </a:p>
          </p:txBody>
        </p:sp>
      </p:grpSp>
      <p:sp>
        <p:nvSpPr>
          <p:cNvPr id="38" name="Text Box 7">
            <a:extLst>
              <a:ext uri="{FF2B5EF4-FFF2-40B4-BE49-F238E27FC236}">
                <a16:creationId xmlns:a16="http://schemas.microsoft.com/office/drawing/2014/main" id="{259F0360-7A82-4940-B9DF-2118F9EA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38585"/>
            <a:ext cx="6192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Structuration d’une membrane (BCB) :</a:t>
            </a:r>
          </a:p>
        </p:txBody>
      </p:sp>
    </p:spTree>
    <p:extLst>
      <p:ext uri="{BB962C8B-B14F-4D97-AF65-F5344CB8AC3E}">
        <p14:creationId xmlns:p14="http://schemas.microsoft.com/office/powerpoint/2010/main" val="1992671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81C61286-0E48-48F6-BEEB-1B039D1BEF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392" y="7778"/>
            <a:ext cx="2076450" cy="10366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A79644-1F92-48E2-8A2D-5A40C5FC9B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69963" y="6433846"/>
            <a:ext cx="505725" cy="379704"/>
          </a:xfrm>
        </p:spPr>
        <p:txBody>
          <a:bodyPr/>
          <a:lstStyle/>
          <a:p>
            <a:pPr>
              <a:defRPr/>
            </a:pPr>
            <a:fld id="{5E66FC5F-CAAE-433D-A759-9B319DC729C8}" type="slidenum">
              <a:rPr lang="fr-BE" altLang="fr-FR" smtClean="0"/>
              <a:pPr>
                <a:defRPr/>
              </a:pPr>
              <a:t>21</a:t>
            </a:fld>
            <a:endParaRPr lang="fr-BE" altLang="fr-F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DD5458A-A937-4FF0-BDFF-D93AF78A1BF6}"/>
              </a:ext>
            </a:extLst>
          </p:cNvPr>
          <p:cNvSpPr txBox="1">
            <a:spLocks/>
          </p:cNvSpPr>
          <p:nvPr/>
        </p:nvSpPr>
        <p:spPr bwMode="auto">
          <a:xfrm>
            <a:off x="787472" y="260648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Objectifs du projet PHOTOTEX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66573114-3E91-428C-93DE-B00F90FBAE80}"/>
              </a:ext>
            </a:extLst>
          </p:cNvPr>
          <p:cNvSpPr txBox="1">
            <a:spLocks/>
          </p:cNvSpPr>
          <p:nvPr/>
        </p:nvSpPr>
        <p:spPr bwMode="auto">
          <a:xfrm>
            <a:off x="70868" y="1281065"/>
            <a:ext cx="9073132" cy="395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FAEE5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" pitchFamily="50" charset="0"/>
                <a:ea typeface="Montserrat"/>
                <a:cs typeface="Montserrat" pitchFamily="50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" pitchFamily="50" charset="0"/>
                <a:ea typeface="Montserrat"/>
                <a:cs typeface="Montserrat" pitchFamily="50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" pitchFamily="50" charset="0"/>
                <a:ea typeface="Montserrat"/>
                <a:cs typeface="Montserrat" pitchFamily="50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ontserrat" pitchFamily="50" charset="0"/>
                <a:ea typeface="Montserrat"/>
                <a:cs typeface="Montserrat" pitchFamily="50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fr-BE" sz="1800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Consortium </a:t>
            </a:r>
            <a:r>
              <a:rPr lang="fr-BE" sz="1800" b="1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transfrontalier</a:t>
            </a:r>
            <a:r>
              <a:rPr lang="fr-BE" sz="1800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 de compétences complémentaires :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fr-BE" sz="1800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Modélisations optiques, 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fr-BE" sz="1800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Micro-technologies, 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fr-BE" sz="1800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Matériaux composites,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fr-BE" sz="1800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Structuration / fonctionnalisation des surfaces et interfaces,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r>
              <a:rPr lang="fr-BE" sz="1800" dirty="0">
                <a:solidFill>
                  <a:srgbClr val="788DDA"/>
                </a:solidFill>
                <a:latin typeface="Calibri" panose="020F0502020204030204"/>
                <a:ea typeface="+mn-ea"/>
                <a:cs typeface="+mn-cs"/>
              </a:rPr>
              <a:t>Techniques de filage et de mise en forme.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FontTx/>
              <a:buChar char="-"/>
              <a:defRPr/>
            </a:pPr>
            <a:endParaRPr lang="fr-BE" sz="16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fr-BE" sz="2400" dirty="0">
              <a:solidFill>
                <a:srgbClr val="0033CC"/>
              </a:solidFill>
              <a:latin typeface="Calibri" panose="020F0502020204030204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fr-BE" sz="2400" dirty="0">
                <a:solidFill>
                  <a:srgbClr val="0033CC"/>
                </a:solidFill>
                <a:latin typeface="Calibri" panose="020F0502020204030204"/>
                <a:ea typeface="+mn-ea"/>
                <a:cs typeface="+mn-cs"/>
              </a:rPr>
              <a:t>Amélioration du confort thermique et hydrique en développant un textile modulant la réflexion IR de manière dynamique.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fr-BE" sz="16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fr-BE" sz="16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D745772-D3EA-4A8D-B395-597EBF90FF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C930B8E-8C68-403B-BE5E-F985F01CBA1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FE3ED8-C7DD-4EF4-9198-F6030D78CD0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EA4994E-2966-4BD7-82B8-E248C079EA4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9DC7129-2FF4-426F-A2D8-1C7F5FC96F0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809DDE6-8963-4497-81E4-110795B97A2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 descr="Une image contenant objet&#10;&#10;Description générée automatiquement">
            <a:extLst>
              <a:ext uri="{FF2B5EF4-FFF2-40B4-BE49-F238E27FC236}">
                <a16:creationId xmlns:a16="http://schemas.microsoft.com/office/drawing/2014/main" id="{744ABED4-B97C-4137-AC13-B34C56BEFB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4447DA7-6C44-4E94-821C-27405044CC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87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9383F1-F494-4252-95C3-1704A85C3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22</a:t>
            </a:fld>
            <a:endParaRPr lang="fr-BE" altLang="fr-FR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5B433C79-4EF6-4CB9-9751-80FA26E28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204909"/>
            <a:ext cx="812958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1. Membranes micro-structurées : </a:t>
            </a:r>
          </a:p>
          <a:p>
            <a:pPr eaLnBrk="1" hangingPunct="1">
              <a:defRPr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BE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Benzocyclobutene</a:t>
            </a: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 (absorption faible dans IR)</a:t>
            </a:r>
          </a:p>
          <a:p>
            <a:pPr lvl="1"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BE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Polydimethylsiloxane</a:t>
            </a: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 (essais salle blanche)</a:t>
            </a:r>
          </a:p>
          <a:p>
            <a:pPr lvl="1"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		extrapolation sur Polyamide </a:t>
            </a:r>
          </a:p>
          <a:p>
            <a:pPr lvl="1"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		insertion dans un multicouche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2. Membranes chargées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Charges carbonées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Charges (oxydes) métalliques</a:t>
            </a:r>
            <a:endParaRPr lang="nl-NL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3. Membranes auto structurées (contrôle dynamique) :</a:t>
            </a:r>
          </a:p>
          <a:p>
            <a:pPr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	copolymères avec introduction de polymère thermosensibles</a:t>
            </a:r>
          </a:p>
          <a:p>
            <a:pPr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	(Polyacrylamides)</a:t>
            </a:r>
          </a:p>
          <a:p>
            <a:pPr eaLnBrk="1" hangingPunct="1"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Objectif : moduler la réflectivité.</a:t>
            </a:r>
          </a:p>
          <a:p>
            <a:pPr eaLnBrk="1" hangingPunct="1"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defRPr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B8E5F4DD-60A9-4B4A-8176-5B26D19F8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81281"/>
            <a:ext cx="6408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Stratégies envisagées :</a:t>
            </a:r>
          </a:p>
        </p:txBody>
      </p:sp>
      <p:pic>
        <p:nvPicPr>
          <p:cNvPr id="18434" name="Image 6" descr="image004">
            <a:extLst>
              <a:ext uri="{FF2B5EF4-FFF2-40B4-BE49-F238E27FC236}">
                <a16:creationId xmlns:a16="http://schemas.microsoft.com/office/drawing/2014/main" id="{60A66791-AEA6-4713-8AC2-A8F46A184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581" y="4753037"/>
            <a:ext cx="4855269" cy="153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Une image contenant arme, coup de poing américain, nid d’abeille&#10;&#10;Description générée automatiquement">
            <a:extLst>
              <a:ext uri="{FF2B5EF4-FFF2-40B4-BE49-F238E27FC236}">
                <a16:creationId xmlns:a16="http://schemas.microsoft.com/office/drawing/2014/main" id="{A42773BB-3253-41F4-843B-E42877774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412776"/>
            <a:ext cx="268829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9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body" idx="1"/>
          </p:nvPr>
        </p:nvSpPr>
        <p:spPr>
          <a:xfrm>
            <a:off x="780479" y="1898162"/>
            <a:ext cx="8328025" cy="3778250"/>
          </a:xfrm>
        </p:spPr>
        <p:txBody>
          <a:bodyPr/>
          <a:lstStyle/>
          <a:p>
            <a:pPr eaLnBrk="1" hangingPunct="1"/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fr-FR" alt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3" name="Rectangle 6"/>
          <p:cNvSpPr>
            <a:spLocks/>
          </p:cNvSpPr>
          <p:nvPr/>
        </p:nvSpPr>
        <p:spPr bwMode="auto">
          <a:xfrm>
            <a:off x="755079" y="1898162"/>
            <a:ext cx="83280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fr-FR" altLang="fr-FR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C5806F-939E-4032-870D-F521D41C7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44904" y="6448425"/>
            <a:ext cx="574675" cy="365125"/>
          </a:xfrm>
        </p:spPr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23</a:t>
            </a:fld>
            <a:endParaRPr lang="fr-BE" altLang="fr-FR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921A390-6F2E-41B8-9DD4-DE829A4FB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78" y="140003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 err="1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Auto-structuration</a:t>
            </a:r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 de membranes</a:t>
            </a:r>
          </a:p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	(procédé sol-gel)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E52CEE-6F69-4DE6-874F-8BC29BFFC1B2}"/>
              </a:ext>
            </a:extLst>
          </p:cNvPr>
          <p:cNvSpPr/>
          <p:nvPr/>
        </p:nvSpPr>
        <p:spPr bwMode="auto">
          <a:xfrm>
            <a:off x="760715" y="5200383"/>
            <a:ext cx="2462996" cy="189067"/>
          </a:xfrm>
          <a:prstGeom prst="rect">
            <a:avLst/>
          </a:prstGeom>
          <a:solidFill>
            <a:srgbClr val="CC66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8C11C4E-4711-4E47-AE38-C78C7C637DA4}"/>
              </a:ext>
            </a:extLst>
          </p:cNvPr>
          <p:cNvSpPr txBox="1"/>
          <p:nvPr/>
        </p:nvSpPr>
        <p:spPr>
          <a:xfrm>
            <a:off x="3936654" y="5176785"/>
            <a:ext cx="960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Peau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063353B-1A18-4A64-BC48-03268EF9FAE3}"/>
              </a:ext>
            </a:extLst>
          </p:cNvPr>
          <p:cNvSpPr txBox="1"/>
          <p:nvPr/>
        </p:nvSpPr>
        <p:spPr>
          <a:xfrm>
            <a:off x="3676764" y="4941664"/>
            <a:ext cx="4347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Microclimat</a:t>
            </a:r>
            <a:r>
              <a:rPr lang="fr-FR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BE" sz="1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87531C-3174-4C56-AEED-F6C340414F32}"/>
              </a:ext>
            </a:extLst>
          </p:cNvPr>
          <p:cNvSpPr/>
          <p:nvPr/>
        </p:nvSpPr>
        <p:spPr bwMode="auto">
          <a:xfrm>
            <a:off x="760715" y="4811261"/>
            <a:ext cx="2462996" cy="18906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93F52A03-4682-432D-9369-3DBD3FFF8158}"/>
              </a:ext>
            </a:extLst>
          </p:cNvPr>
          <p:cNvCxnSpPr/>
          <p:nvPr/>
        </p:nvCxnSpPr>
        <p:spPr bwMode="auto">
          <a:xfrm flipV="1">
            <a:off x="855455" y="5000328"/>
            <a:ext cx="216024" cy="2000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2573252-1A9C-4C16-8F12-80211E6D8F95}"/>
              </a:ext>
            </a:extLst>
          </p:cNvPr>
          <p:cNvCxnSpPr>
            <a:cxnSpLocks/>
          </p:cNvCxnSpPr>
          <p:nvPr/>
        </p:nvCxnSpPr>
        <p:spPr bwMode="auto">
          <a:xfrm>
            <a:off x="1069891" y="4999981"/>
            <a:ext cx="280095" cy="2004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1962C7F-01F3-488A-954F-B5F1A259439E}"/>
              </a:ext>
            </a:extLst>
          </p:cNvPr>
          <p:cNvCxnSpPr/>
          <p:nvPr/>
        </p:nvCxnSpPr>
        <p:spPr bwMode="auto">
          <a:xfrm flipV="1">
            <a:off x="1516586" y="5000328"/>
            <a:ext cx="216024" cy="2000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7ECB51F-A9AC-4790-931D-BA770C9C8953}"/>
              </a:ext>
            </a:extLst>
          </p:cNvPr>
          <p:cNvCxnSpPr>
            <a:cxnSpLocks/>
          </p:cNvCxnSpPr>
          <p:nvPr/>
        </p:nvCxnSpPr>
        <p:spPr bwMode="auto">
          <a:xfrm>
            <a:off x="1731022" y="4999981"/>
            <a:ext cx="280095" cy="2004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8AB4423-2961-4155-978B-A021DC8BB8D4}"/>
              </a:ext>
            </a:extLst>
          </p:cNvPr>
          <p:cNvCxnSpPr/>
          <p:nvPr/>
        </p:nvCxnSpPr>
        <p:spPr bwMode="auto">
          <a:xfrm flipV="1">
            <a:off x="2256367" y="5000328"/>
            <a:ext cx="216024" cy="2000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B62D7D2-AEDB-434E-B1DB-566758419544}"/>
              </a:ext>
            </a:extLst>
          </p:cNvPr>
          <p:cNvCxnSpPr>
            <a:cxnSpLocks/>
          </p:cNvCxnSpPr>
          <p:nvPr/>
        </p:nvCxnSpPr>
        <p:spPr bwMode="auto">
          <a:xfrm>
            <a:off x="2470803" y="4999981"/>
            <a:ext cx="280095" cy="2004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B5E6E55-6A35-4FE5-9D5A-8E2A4DB42537}"/>
              </a:ext>
            </a:extLst>
          </p:cNvPr>
          <p:cNvSpPr/>
          <p:nvPr/>
        </p:nvSpPr>
        <p:spPr bwMode="auto">
          <a:xfrm>
            <a:off x="5476282" y="5167688"/>
            <a:ext cx="2462996" cy="189067"/>
          </a:xfrm>
          <a:prstGeom prst="rect">
            <a:avLst/>
          </a:prstGeom>
          <a:solidFill>
            <a:srgbClr val="CC6600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</a:pPr>
            <a:endParaRPr kumimoji="0" lang="fr-BE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9C78F4D9-1C73-4188-9402-B59441E5F7FF}"/>
              </a:ext>
            </a:extLst>
          </p:cNvPr>
          <p:cNvGrpSpPr/>
          <p:nvPr/>
        </p:nvGrpSpPr>
        <p:grpSpPr>
          <a:xfrm>
            <a:off x="5522281" y="4778507"/>
            <a:ext cx="2384138" cy="194301"/>
            <a:chOff x="5115898" y="4916434"/>
            <a:chExt cx="2384138" cy="194301"/>
          </a:xfrm>
        </p:grpSpPr>
        <p:sp>
          <p:nvSpPr>
            <p:cNvPr id="42" name="Triangle isocèle 41">
              <a:extLst>
                <a:ext uri="{FF2B5EF4-FFF2-40B4-BE49-F238E27FC236}">
                  <a16:creationId xmlns:a16="http://schemas.microsoft.com/office/drawing/2014/main" id="{0585AF2D-C4BF-47B8-ACAF-6F94A044F37C}"/>
                </a:ext>
              </a:extLst>
            </p:cNvPr>
            <p:cNvSpPr/>
            <p:nvPr/>
          </p:nvSpPr>
          <p:spPr bwMode="auto">
            <a:xfrm rot="10800000">
              <a:off x="7284012" y="4921668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Triangle isocèle 42">
              <a:extLst>
                <a:ext uri="{FF2B5EF4-FFF2-40B4-BE49-F238E27FC236}">
                  <a16:creationId xmlns:a16="http://schemas.microsoft.com/office/drawing/2014/main" id="{1617CA2E-A33F-457A-9AAC-96AF75DC4023}"/>
                </a:ext>
              </a:extLst>
            </p:cNvPr>
            <p:cNvSpPr/>
            <p:nvPr/>
          </p:nvSpPr>
          <p:spPr bwMode="auto">
            <a:xfrm rot="10800000">
              <a:off x="7065706" y="4919887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Triangle isocèle 43">
              <a:extLst>
                <a:ext uri="{FF2B5EF4-FFF2-40B4-BE49-F238E27FC236}">
                  <a16:creationId xmlns:a16="http://schemas.microsoft.com/office/drawing/2014/main" id="{404AD6F9-A4A5-42ED-9F71-DA3F92C69650}"/>
                </a:ext>
              </a:extLst>
            </p:cNvPr>
            <p:cNvSpPr/>
            <p:nvPr/>
          </p:nvSpPr>
          <p:spPr bwMode="auto">
            <a:xfrm rot="10800000">
              <a:off x="6849213" y="4920179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Triangle isocèle 44">
              <a:extLst>
                <a:ext uri="{FF2B5EF4-FFF2-40B4-BE49-F238E27FC236}">
                  <a16:creationId xmlns:a16="http://schemas.microsoft.com/office/drawing/2014/main" id="{C3C226F5-2240-4138-9BE7-598B06557E0A}"/>
                </a:ext>
              </a:extLst>
            </p:cNvPr>
            <p:cNvSpPr/>
            <p:nvPr/>
          </p:nvSpPr>
          <p:spPr bwMode="auto">
            <a:xfrm rot="10800000">
              <a:off x="6634082" y="4919887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Triangle isocèle 45">
              <a:extLst>
                <a:ext uri="{FF2B5EF4-FFF2-40B4-BE49-F238E27FC236}">
                  <a16:creationId xmlns:a16="http://schemas.microsoft.com/office/drawing/2014/main" id="{684E5A34-8E31-4473-BBE8-1DA8532DEA4B}"/>
                </a:ext>
              </a:extLst>
            </p:cNvPr>
            <p:cNvSpPr/>
            <p:nvPr/>
          </p:nvSpPr>
          <p:spPr bwMode="auto">
            <a:xfrm rot="10800000">
              <a:off x="6417589" y="4920179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riangle isocèle 46">
              <a:extLst>
                <a:ext uri="{FF2B5EF4-FFF2-40B4-BE49-F238E27FC236}">
                  <a16:creationId xmlns:a16="http://schemas.microsoft.com/office/drawing/2014/main" id="{B607876F-8D68-4B7F-9040-51A2D06F4C3F}"/>
                </a:ext>
              </a:extLst>
            </p:cNvPr>
            <p:cNvSpPr/>
            <p:nvPr/>
          </p:nvSpPr>
          <p:spPr bwMode="auto">
            <a:xfrm rot="10800000">
              <a:off x="6199283" y="4918398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Triangle isocèle 47">
              <a:extLst>
                <a:ext uri="{FF2B5EF4-FFF2-40B4-BE49-F238E27FC236}">
                  <a16:creationId xmlns:a16="http://schemas.microsoft.com/office/drawing/2014/main" id="{D3516EC2-B2E3-4BD9-8588-7D3611058953}"/>
                </a:ext>
              </a:extLst>
            </p:cNvPr>
            <p:cNvSpPr/>
            <p:nvPr/>
          </p:nvSpPr>
          <p:spPr bwMode="auto">
            <a:xfrm rot="10800000">
              <a:off x="5982790" y="4918690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Triangle isocèle 48">
              <a:extLst>
                <a:ext uri="{FF2B5EF4-FFF2-40B4-BE49-F238E27FC236}">
                  <a16:creationId xmlns:a16="http://schemas.microsoft.com/office/drawing/2014/main" id="{06B005D9-5E85-4DA8-B3FD-7F1347A49D6D}"/>
                </a:ext>
              </a:extLst>
            </p:cNvPr>
            <p:cNvSpPr/>
            <p:nvPr/>
          </p:nvSpPr>
          <p:spPr bwMode="auto">
            <a:xfrm rot="10800000">
              <a:off x="5767190" y="4917923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Triangle isocèle 49">
              <a:extLst>
                <a:ext uri="{FF2B5EF4-FFF2-40B4-BE49-F238E27FC236}">
                  <a16:creationId xmlns:a16="http://schemas.microsoft.com/office/drawing/2014/main" id="{7BA55CF9-45EE-4FDC-ADC5-946080AD84FF}"/>
                </a:ext>
              </a:extLst>
            </p:cNvPr>
            <p:cNvSpPr/>
            <p:nvPr/>
          </p:nvSpPr>
          <p:spPr bwMode="auto">
            <a:xfrm rot="10800000">
              <a:off x="5550697" y="4918215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riangle isocèle 50">
              <a:extLst>
                <a:ext uri="{FF2B5EF4-FFF2-40B4-BE49-F238E27FC236}">
                  <a16:creationId xmlns:a16="http://schemas.microsoft.com/office/drawing/2014/main" id="{FB897579-1C87-4D61-8C72-C7E8BC3F0075}"/>
                </a:ext>
              </a:extLst>
            </p:cNvPr>
            <p:cNvSpPr/>
            <p:nvPr/>
          </p:nvSpPr>
          <p:spPr bwMode="auto">
            <a:xfrm rot="10800000">
              <a:off x="5332391" y="4916434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Triangle isocèle 51">
              <a:extLst>
                <a:ext uri="{FF2B5EF4-FFF2-40B4-BE49-F238E27FC236}">
                  <a16:creationId xmlns:a16="http://schemas.microsoft.com/office/drawing/2014/main" id="{096F66C7-01B7-4CDD-BB5B-9C1312F0CDB2}"/>
                </a:ext>
              </a:extLst>
            </p:cNvPr>
            <p:cNvSpPr/>
            <p:nvPr/>
          </p:nvSpPr>
          <p:spPr bwMode="auto">
            <a:xfrm rot="10800000">
              <a:off x="5115898" y="4916726"/>
              <a:ext cx="216024" cy="189067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Blip>
                  <a:blip r:embed="rId2"/>
                </a:buBlip>
                <a:tabLst/>
              </a:pPr>
              <a:endParaRPr kumimoji="0" lang="fr-BE" sz="4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8677419-7B61-4010-BA7D-57D29C15DDC9}"/>
              </a:ext>
            </a:extLst>
          </p:cNvPr>
          <p:cNvSpPr/>
          <p:nvPr/>
        </p:nvSpPr>
        <p:spPr>
          <a:xfrm>
            <a:off x="654422" y="5602014"/>
            <a:ext cx="2586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Structure plane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1556594-6C42-48CB-9839-DAD26F4077A7}"/>
              </a:ext>
            </a:extLst>
          </p:cNvPr>
          <p:cNvSpPr/>
          <p:nvPr/>
        </p:nvSpPr>
        <p:spPr>
          <a:xfrm>
            <a:off x="5512406" y="5602014"/>
            <a:ext cx="2586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Structures ridées :</a:t>
            </a:r>
          </a:p>
          <a:p>
            <a:pPr algn="ctr"/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Modification de la réflectivité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C288553-913F-4062-AB93-4D7A7D977F2B}"/>
              </a:ext>
            </a:extLst>
          </p:cNvPr>
          <p:cNvSpPr txBox="1"/>
          <p:nvPr/>
        </p:nvSpPr>
        <p:spPr>
          <a:xfrm>
            <a:off x="3701788" y="4706543"/>
            <a:ext cx="4347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Membrane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8B26F2-C2B1-4AE5-AF93-C5ACC7A70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98" y="1283825"/>
            <a:ext cx="7134061" cy="314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1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 animBg="1"/>
      <p:bldP spid="40" grpId="0" animBg="1"/>
      <p:bldP spid="53" grpId="0"/>
      <p:bldP spid="54" grpId="0"/>
      <p:bldP spid="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/>
          </p:cNvSpPr>
          <p:nvPr>
            <p:ph type="body" idx="1"/>
          </p:nvPr>
        </p:nvSpPr>
        <p:spPr>
          <a:xfrm>
            <a:off x="617436" y="2079449"/>
            <a:ext cx="8328025" cy="3778250"/>
          </a:xfrm>
        </p:spPr>
        <p:txBody>
          <a:bodyPr/>
          <a:lstStyle/>
          <a:p>
            <a:pPr eaLnBrk="1" hangingPunct="1"/>
            <a:endParaRPr lang="fr-FR" alt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fr-FR" alt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C5806F-939E-4032-870D-F521D41C7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24</a:t>
            </a:fld>
            <a:endParaRPr lang="fr-BE" altLang="fr-FR"/>
          </a:p>
        </p:txBody>
      </p:sp>
      <p:pic>
        <p:nvPicPr>
          <p:cNvPr id="25" name="Image 24" descr="Une image contenant bâtiment, mur&#10;&#10;Description générée avec un niveau de confiance élevé">
            <a:extLst>
              <a:ext uri="{FF2B5EF4-FFF2-40B4-BE49-F238E27FC236}">
                <a16:creationId xmlns:a16="http://schemas.microsoft.com/office/drawing/2014/main" id="{E06B3A0B-702D-4113-B469-BF478F85E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518054" cy="338854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EFE41C7-C603-48AA-93EC-C9B749A53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84" y="1984612"/>
            <a:ext cx="4518053" cy="33714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D1F80ED-60EE-45B3-A2CB-079570CA8E2D}"/>
              </a:ext>
            </a:extLst>
          </p:cNvPr>
          <p:cNvSpPr txBox="1"/>
          <p:nvPr/>
        </p:nvSpPr>
        <p:spPr>
          <a:xfrm>
            <a:off x="463942" y="5590298"/>
            <a:ext cx="211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Dépôt sol-gel par spin-</a:t>
            </a:r>
            <a:r>
              <a:rPr lang="fr-BE" dirty="0" err="1">
                <a:latin typeface="Calibri" panose="020F0502020204030204" pitchFamily="34" charset="0"/>
                <a:cs typeface="Calibri" panose="020F0502020204030204" pitchFamily="34" charset="0"/>
              </a:rPr>
              <a:t>coating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36DAC5-D410-49CA-B9BC-3A6AC5A762E9}"/>
              </a:ext>
            </a:extLst>
          </p:cNvPr>
          <p:cNvSpPr txBox="1"/>
          <p:nvPr/>
        </p:nvSpPr>
        <p:spPr>
          <a:xfrm>
            <a:off x="5789228" y="5553547"/>
            <a:ext cx="211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Dépôt sol-gel par spray-</a:t>
            </a:r>
            <a:r>
              <a:rPr lang="fr-BE" dirty="0" err="1">
                <a:latin typeface="Calibri" panose="020F0502020204030204" pitchFamily="34" charset="0"/>
                <a:cs typeface="Calibri" panose="020F0502020204030204" pitchFamily="34" charset="0"/>
              </a:rPr>
              <a:t>coating</a:t>
            </a:r>
            <a:endParaRPr lang="fr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7554D9-E49B-4A9B-AF5E-C6BC3D891E18}"/>
              </a:ext>
            </a:extLst>
          </p:cNvPr>
          <p:cNvSpPr txBox="1"/>
          <p:nvPr/>
        </p:nvSpPr>
        <p:spPr>
          <a:xfrm>
            <a:off x="410578" y="1305609"/>
            <a:ext cx="596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Caractérisation MEB (top </a:t>
            </a:r>
            <a:r>
              <a:rPr lang="fr-BE" dirty="0" err="1"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) de dépôt de sol-gel après réticulation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B82CBF0C-4649-491C-861F-C9C26501A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78" y="140003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 err="1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Auto-structuration</a:t>
            </a:r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 de membranes</a:t>
            </a:r>
          </a:p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	(procédé sol-gel)</a:t>
            </a:r>
          </a:p>
        </p:txBody>
      </p:sp>
    </p:spTree>
    <p:extLst>
      <p:ext uri="{BB962C8B-B14F-4D97-AF65-F5344CB8AC3E}">
        <p14:creationId xmlns:p14="http://schemas.microsoft.com/office/powerpoint/2010/main" val="2462952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C5806F-939E-4032-870D-F521D41C7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25</a:t>
            </a:fld>
            <a:endParaRPr lang="fr-BE" altLang="fr-FR"/>
          </a:p>
        </p:txBody>
      </p:sp>
      <p:pic>
        <p:nvPicPr>
          <p:cNvPr id="27" name="Image 26" descr="Une image contenant intérieur, lit&#10;&#10;Description générée avec un niveau de confiance élevé">
            <a:extLst>
              <a:ext uri="{FF2B5EF4-FFF2-40B4-BE49-F238E27FC236}">
                <a16:creationId xmlns:a16="http://schemas.microsoft.com/office/drawing/2014/main" id="{0AEB4F29-ACA9-47DF-8FA6-0964BF7E7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18767"/>
            <a:ext cx="5497198" cy="41228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A65C1EC-F6BE-4606-A290-5BC21CA80DF3}"/>
              </a:ext>
            </a:extLst>
          </p:cNvPr>
          <p:cNvSpPr txBox="1"/>
          <p:nvPr/>
        </p:nvSpPr>
        <p:spPr>
          <a:xfrm>
            <a:off x="395536" y="1161150"/>
            <a:ext cx="809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Caractérisation MEB (cross-section) de dépôt de sol-gel après réticulation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53D5C53-31AF-4097-BD88-551260BF8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78" y="140003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 err="1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Auto-structuration</a:t>
            </a:r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 de membranes</a:t>
            </a:r>
          </a:p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	(procédé sol-gel)</a:t>
            </a:r>
          </a:p>
        </p:txBody>
      </p:sp>
    </p:spTree>
    <p:extLst>
      <p:ext uri="{BB962C8B-B14F-4D97-AF65-F5344CB8AC3E}">
        <p14:creationId xmlns:p14="http://schemas.microsoft.com/office/powerpoint/2010/main" val="359633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C5806F-939E-4032-870D-F521D41C7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26</a:t>
            </a:fld>
            <a:endParaRPr lang="fr-BE" alt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A65C1EC-F6BE-4606-A290-5BC21CA80DF3}"/>
              </a:ext>
            </a:extLst>
          </p:cNvPr>
          <p:cNvSpPr txBox="1"/>
          <p:nvPr/>
        </p:nvSpPr>
        <p:spPr>
          <a:xfrm>
            <a:off x="395536" y="1161150"/>
            <a:ext cx="8096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Structuration de surface et propriétés optiques dans le domaine de l’infrarouge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B1C1CB-F37C-48E9-A15B-00A048B8EB83}"/>
              </a:ext>
            </a:extLst>
          </p:cNvPr>
          <p:cNvSpPr txBox="1"/>
          <p:nvPr/>
        </p:nvSpPr>
        <p:spPr>
          <a:xfrm>
            <a:off x="2364432" y="3271320"/>
            <a:ext cx="1390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Ag : couche active dans le domaine de l’infra-rouge (réflectif)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8C02F-34C6-4999-8A35-B7D544AF6FE3}"/>
              </a:ext>
            </a:extLst>
          </p:cNvPr>
          <p:cNvSpPr/>
          <p:nvPr/>
        </p:nvSpPr>
        <p:spPr>
          <a:xfrm>
            <a:off x="0" y="2648063"/>
            <a:ext cx="2376264" cy="36933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Substrat : </a:t>
            </a:r>
            <a:r>
              <a:rPr lang="fr-B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Polyimide</a:t>
            </a:r>
            <a:endParaRPr lang="fr-B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DA5634-A2CE-4832-A5FB-B112EE0769FF}"/>
              </a:ext>
            </a:extLst>
          </p:cNvPr>
          <p:cNvSpPr/>
          <p:nvPr/>
        </p:nvSpPr>
        <p:spPr>
          <a:xfrm>
            <a:off x="0" y="2479412"/>
            <a:ext cx="2376264" cy="1686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Ag (PVD)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DC4B8FD-1913-4A91-B125-7242A996AA30}"/>
              </a:ext>
            </a:extLst>
          </p:cNvPr>
          <p:cNvCxnSpPr/>
          <p:nvPr/>
        </p:nvCxnSpPr>
        <p:spPr>
          <a:xfrm flipV="1">
            <a:off x="2432222" y="2098401"/>
            <a:ext cx="1152128" cy="5702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4AFCF05-1925-4877-B107-030151A2E90C}"/>
              </a:ext>
            </a:extLst>
          </p:cNvPr>
          <p:cNvCxnSpPr>
            <a:cxnSpLocks/>
          </p:cNvCxnSpPr>
          <p:nvPr/>
        </p:nvCxnSpPr>
        <p:spPr>
          <a:xfrm>
            <a:off x="2432222" y="2788730"/>
            <a:ext cx="1152128" cy="5530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400113-3310-4313-97C9-AEBCE3BADE5E}"/>
              </a:ext>
            </a:extLst>
          </p:cNvPr>
          <p:cNvSpPr/>
          <p:nvPr/>
        </p:nvSpPr>
        <p:spPr>
          <a:xfrm>
            <a:off x="3646817" y="3454502"/>
            <a:ext cx="2376264" cy="36933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Substrat : </a:t>
            </a:r>
            <a:r>
              <a:rPr lang="fr-B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Polyimide</a:t>
            </a:r>
            <a:endParaRPr lang="fr-B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2B6023-EBE1-4ADD-8882-C56BE5494916}"/>
              </a:ext>
            </a:extLst>
          </p:cNvPr>
          <p:cNvSpPr/>
          <p:nvPr/>
        </p:nvSpPr>
        <p:spPr>
          <a:xfrm>
            <a:off x="3646817" y="3285851"/>
            <a:ext cx="2376264" cy="1686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Ag (PVD)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DB6F1-350D-4C28-B6A1-6C447ABD9D1C}"/>
              </a:ext>
            </a:extLst>
          </p:cNvPr>
          <p:cNvSpPr/>
          <p:nvPr/>
        </p:nvSpPr>
        <p:spPr>
          <a:xfrm>
            <a:off x="3647810" y="1938275"/>
            <a:ext cx="2376264" cy="36933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Substrat : </a:t>
            </a:r>
            <a:r>
              <a:rPr lang="fr-B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Polyimide</a:t>
            </a:r>
            <a:endParaRPr lang="fr-B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25E739-6115-4B90-A357-CA059DAEF6AE}"/>
              </a:ext>
            </a:extLst>
          </p:cNvPr>
          <p:cNvSpPr/>
          <p:nvPr/>
        </p:nvSpPr>
        <p:spPr>
          <a:xfrm>
            <a:off x="3647810" y="1769624"/>
            <a:ext cx="2376264" cy="16865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Ag (PVD)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9F2932-41B3-494D-952A-1290772C9999}"/>
              </a:ext>
            </a:extLst>
          </p:cNvPr>
          <p:cNvSpPr/>
          <p:nvPr/>
        </p:nvSpPr>
        <p:spPr>
          <a:xfrm>
            <a:off x="3647810" y="1590790"/>
            <a:ext cx="2379050" cy="1936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Sol-gel (</a:t>
            </a:r>
            <a:r>
              <a:rPr lang="fr-B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ZnO</a:t>
            </a:r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) lisse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F52769-D459-4525-94A1-0762D792FD79}"/>
              </a:ext>
            </a:extLst>
          </p:cNvPr>
          <p:cNvSpPr/>
          <p:nvPr/>
        </p:nvSpPr>
        <p:spPr>
          <a:xfrm>
            <a:off x="3646817" y="3098164"/>
            <a:ext cx="2376264" cy="1686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Sol-gel (</a:t>
            </a:r>
            <a:r>
              <a:rPr lang="fr-B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ZnO</a:t>
            </a:r>
            <a:r>
              <a:rPr lang="fr-BE" sz="1400" dirty="0">
                <a:latin typeface="Calibri" panose="020F0502020204030204" pitchFamily="34" charset="0"/>
                <a:cs typeface="Calibri" panose="020F0502020204030204" pitchFamily="34" charset="0"/>
              </a:rPr>
              <a:t>) structuré</a:t>
            </a:r>
          </a:p>
        </p:txBody>
      </p:sp>
      <p:pic>
        <p:nvPicPr>
          <p:cNvPr id="24" name="Image 23" descr="Une image contenant extérieur, terrain, nature, bâtiment&#10;&#10;Description générée automatiquement">
            <a:extLst>
              <a:ext uri="{FF2B5EF4-FFF2-40B4-BE49-F238E27FC236}">
                <a16:creationId xmlns:a16="http://schemas.microsoft.com/office/drawing/2014/main" id="{A6702AA4-3051-46DF-8D5D-B7098409D9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2" y="3138567"/>
            <a:ext cx="1615831" cy="1211873"/>
          </a:xfrm>
          <a:prstGeom prst="rect">
            <a:avLst/>
          </a:prstGeom>
        </p:spPr>
      </p:pic>
      <p:pic>
        <p:nvPicPr>
          <p:cNvPr id="25" name="Image 24" descr="Une image contenant cœlentéré, corail, animal, invertébré&#10;&#10;Description générée automatiquement">
            <a:extLst>
              <a:ext uri="{FF2B5EF4-FFF2-40B4-BE49-F238E27FC236}">
                <a16:creationId xmlns:a16="http://schemas.microsoft.com/office/drawing/2014/main" id="{23EBEA1C-3D0B-46E3-AB24-B8C8BFD0D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48" y="3138090"/>
            <a:ext cx="1466754" cy="1100065"/>
          </a:xfrm>
          <a:prstGeom prst="rect">
            <a:avLst/>
          </a:prstGeom>
        </p:spPr>
      </p:pic>
      <p:pic>
        <p:nvPicPr>
          <p:cNvPr id="26" name="Image 25" descr="Une image contenant extérieur, terrain, bâtiment, route&#10;&#10;Description générée automatiquement">
            <a:extLst>
              <a:ext uri="{FF2B5EF4-FFF2-40B4-BE49-F238E27FC236}">
                <a16:creationId xmlns:a16="http://schemas.microsoft.com/office/drawing/2014/main" id="{D5694679-D631-43AC-967D-2F0843F60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48" y="1484751"/>
            <a:ext cx="1466754" cy="110006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953FC8-C2E2-49DB-B54C-CE4518323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145" y="4321149"/>
            <a:ext cx="4507205" cy="23982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6C568A-F6EE-43C8-8FBC-1310AD4E9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180" y="3138089"/>
            <a:ext cx="1466753" cy="11000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90ABED3-BF98-4F5F-86C9-46FEEA3BF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088" y="1484751"/>
            <a:ext cx="1466752" cy="110006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90722078-86FD-4245-9DA4-C34610C4F86A}"/>
              </a:ext>
            </a:extLst>
          </p:cNvPr>
          <p:cNvSpPr txBox="1"/>
          <p:nvPr/>
        </p:nvSpPr>
        <p:spPr>
          <a:xfrm>
            <a:off x="1338071" y="5773916"/>
            <a:ext cx="2308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Premiers résultats …</a:t>
            </a: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939567A6-4EDE-4653-B75A-CD476477C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78" y="140003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 err="1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Auto-structuration</a:t>
            </a:r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 de membranes</a:t>
            </a:r>
          </a:p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	(procédé sol-gel)</a:t>
            </a:r>
          </a:p>
        </p:txBody>
      </p:sp>
    </p:spTree>
    <p:extLst>
      <p:ext uri="{BB962C8B-B14F-4D97-AF65-F5344CB8AC3E}">
        <p14:creationId xmlns:p14="http://schemas.microsoft.com/office/powerpoint/2010/main" val="182609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6"/>
          <p:cNvSpPr>
            <a:spLocks/>
          </p:cNvSpPr>
          <p:nvPr/>
        </p:nvSpPr>
        <p:spPr bwMode="auto">
          <a:xfrm>
            <a:off x="611188" y="1628775"/>
            <a:ext cx="83280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r-FR" altLang="fr-FR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C5806F-939E-4032-870D-F521D41C7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27</a:t>
            </a:fld>
            <a:endParaRPr lang="fr-BE" alt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DF050B3-E9FA-43CE-9C6A-516506703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393430"/>
            <a:ext cx="4274045" cy="42489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4972D9-EA96-44AA-942D-6C822D06A972}"/>
              </a:ext>
            </a:extLst>
          </p:cNvPr>
          <p:cNvSpPr/>
          <p:nvPr/>
        </p:nvSpPr>
        <p:spPr>
          <a:xfrm>
            <a:off x="4732248" y="617411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000" dirty="0">
                <a:latin typeface="+mj-lt"/>
              </a:rPr>
              <a:t>Tokudome, Y., Suzuki, K., Kitanaga, T. &amp; Takahashi, M.</a:t>
            </a:r>
          </a:p>
          <a:p>
            <a:r>
              <a:rPr lang="en-US" sz="1000" dirty="0">
                <a:latin typeface="+mj-lt"/>
              </a:rPr>
              <a:t>Sci. Rep. 2, 683; DOI:10.1038/srep00683 (2012)</a:t>
            </a:r>
            <a:endParaRPr lang="fr-BE" sz="1000" dirty="0"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78ED1E-3A4F-4193-A3AB-E09847AA84B7}"/>
              </a:ext>
            </a:extLst>
          </p:cNvPr>
          <p:cNvSpPr txBox="1"/>
          <p:nvPr/>
        </p:nvSpPr>
        <p:spPr>
          <a:xfrm>
            <a:off x="224150" y="2492896"/>
            <a:ext cx="400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00" dirty="0">
                <a:latin typeface="Calibri" panose="020F0502020204030204" pitchFamily="34" charset="0"/>
                <a:cs typeface="Calibri" panose="020F0502020204030204" pitchFamily="34" charset="0"/>
              </a:rPr>
              <a:t>Introduction d’un monomère (NIPAM)  thermosensible qui après polymérisation former un un matériau </a:t>
            </a:r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(PNIPAM) thermosensible</a:t>
            </a:r>
            <a:r>
              <a:rPr lang="fr-BE" sz="1800" dirty="0">
                <a:latin typeface="Calibri" panose="020F0502020204030204" pitchFamily="34" charset="0"/>
                <a:cs typeface="Calibri" panose="020F0502020204030204" pitchFamily="34" charset="0"/>
              </a:rPr>
              <a:t>, qui se structure avec les conditions physiques appliquées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B3F0589-644B-4AE1-91D6-2E33B8DCC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78" y="140003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 err="1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Auto-structuration</a:t>
            </a:r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 de membranes</a:t>
            </a:r>
          </a:p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	(procédé sol-gel)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AEE59C-FB7D-4137-B0A2-ED3C87F0491C}"/>
              </a:ext>
            </a:extLst>
          </p:cNvPr>
          <p:cNvSpPr txBox="1"/>
          <p:nvPr/>
        </p:nvSpPr>
        <p:spPr>
          <a:xfrm>
            <a:off x="1668866" y="4970700"/>
            <a:ext cx="261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Structure dynamique </a:t>
            </a:r>
          </a:p>
        </p:txBody>
      </p:sp>
    </p:spTree>
    <p:extLst>
      <p:ext uri="{BB962C8B-B14F-4D97-AF65-F5344CB8AC3E}">
        <p14:creationId xmlns:p14="http://schemas.microsoft.com/office/powerpoint/2010/main" val="818855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FF8457-AC3F-4BC6-BA5A-162AC9FDA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28</a:t>
            </a:fld>
            <a:endParaRPr lang="fr-BE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FDDE92-B1B0-4FF0-8B2C-097F75E0CD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48" y="1420971"/>
            <a:ext cx="5943600" cy="3351530"/>
          </a:xfrm>
          <a:prstGeom prst="rect">
            <a:avLst/>
          </a:prstGeom>
          <a:noFill/>
        </p:spPr>
      </p:pic>
      <p:sp>
        <p:nvSpPr>
          <p:cNvPr id="4" name="ZoneTexte 10">
            <a:extLst>
              <a:ext uri="{FF2B5EF4-FFF2-40B4-BE49-F238E27FC236}">
                <a16:creationId xmlns:a16="http://schemas.microsoft.com/office/drawing/2014/main" id="{84F3CE17-F1EF-4FA2-B685-0572CFD9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700" b="1">
                <a:solidFill>
                  <a:srgbClr val="000099"/>
                </a:solidFill>
                <a:latin typeface="Open Sans" pitchFamily="34" charset="0"/>
              </a:rPr>
              <a:t>AVEC LE SOUTIEN DU FONDS EUROPÉEN DE DÉVELOPPEMENT RÉGIONAL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fr-FR" sz="700" b="1">
                <a:solidFill>
                  <a:srgbClr val="9FAEE5"/>
                </a:solidFill>
                <a:latin typeface="Open Sans" pitchFamily="34" charset="0"/>
              </a:rPr>
              <a:t>MET STEUN VAN HET EUROPEES FONDS VOOR REGIONALE ONTWIKKELING</a:t>
            </a:r>
            <a:endParaRPr lang="fr-BE" altLang="fr-FR" sz="700" b="1">
              <a:solidFill>
                <a:srgbClr val="000099"/>
              </a:solidFill>
              <a:latin typeface="Open Sans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7563D1-B997-47EA-99E3-9E0853A4C0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976E2B-4A48-4631-A8F3-003D381BD5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390E13-DC9B-4CB2-A559-287EEB11F3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D263E6-3A9C-4812-A6D4-A1D4F045AA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162337-71CF-4CE5-9F6A-2732DC06652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4747D1-5F2B-4EC3-94B8-8864CB2A63C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06D270A1-E1DC-4D44-97E0-9651D1E6A766}"/>
              </a:ext>
            </a:extLst>
          </p:cNvPr>
          <p:cNvSpPr txBox="1">
            <a:spLocks/>
          </p:cNvSpPr>
          <p:nvPr/>
        </p:nvSpPr>
        <p:spPr>
          <a:xfrm>
            <a:off x="8101013" y="6448425"/>
            <a:ext cx="574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E66FC5F-CAAE-433D-A759-9B319DC729C8}" type="slidenum">
              <a:rPr lang="fr-BE" altLang="fr-FR" smtClean="0"/>
              <a:pPr>
                <a:defRPr/>
              </a:pPr>
              <a:t>28</a:t>
            </a:fld>
            <a:endParaRPr lang="fr-BE" altLang="fr-FR"/>
          </a:p>
        </p:txBody>
      </p:sp>
      <p:pic>
        <p:nvPicPr>
          <p:cNvPr id="12" name="Image 11" descr="Une image contenant objet&#10;&#10;Description générée automatiquement">
            <a:extLst>
              <a:ext uri="{FF2B5EF4-FFF2-40B4-BE49-F238E27FC236}">
                <a16:creationId xmlns:a16="http://schemas.microsoft.com/office/drawing/2014/main" id="{F285F4EB-2835-4455-B70E-5FA074C84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75D6CF-445C-4834-A2F7-675C3F143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796297-49D6-4516-87D9-382834AD3A76}"/>
              </a:ext>
            </a:extLst>
          </p:cNvPr>
          <p:cNvSpPr txBox="1">
            <a:spLocks/>
          </p:cNvSpPr>
          <p:nvPr/>
        </p:nvSpPr>
        <p:spPr bwMode="auto">
          <a:xfrm>
            <a:off x="610376" y="383541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Projet PHOTOTEX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04932D-EC0A-46BE-B210-E211B31B25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 b="16783"/>
          <a:stretch/>
        </p:blipFill>
        <p:spPr>
          <a:xfrm>
            <a:off x="3417609" y="1083339"/>
            <a:ext cx="4137028" cy="38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78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9383F1-F494-4252-95C3-1704A85C37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29</a:t>
            </a:fld>
            <a:endParaRPr lang="fr-BE" altLang="fr-FR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5B433C79-4EF6-4CB9-9751-80FA26E28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1205751"/>
            <a:ext cx="8129588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Applications des solutions d’</a:t>
            </a:r>
            <a:r>
              <a:rPr lang="fr-BE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auto-structuration</a:t>
            </a: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 de surface mises en place sur la membrane transposées aux filaments</a:t>
            </a:r>
          </a:p>
          <a:p>
            <a:pPr lvl="2" eaLnBrk="1" hangingPunct="1"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Enduction d’une membrane sur le textile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Utilisation de matrice chargées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Charges carbonées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Charges métalliques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fr-BE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Matrices à base de polymères </a:t>
            </a:r>
            <a:r>
              <a:rPr lang="fr-BE" alt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stimulo</a:t>
            </a: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-répondants</a:t>
            </a:r>
            <a:b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(polyacrylamides)</a:t>
            </a:r>
            <a:endParaRPr lang="nl-NL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defRPr/>
            </a:pPr>
            <a:endParaRPr lang="fr-FR" alt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B8E5F4DD-60A9-4B4A-8176-5B26D19F8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38585"/>
            <a:ext cx="61926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Matériaux et structuration des filaments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37C1FEA0-BC74-4228-97A8-704AC766A6FB}"/>
              </a:ext>
            </a:extLst>
          </p:cNvPr>
          <p:cNvSpPr/>
          <p:nvPr/>
        </p:nvSpPr>
        <p:spPr>
          <a:xfrm>
            <a:off x="546100" y="2060848"/>
            <a:ext cx="795530" cy="2880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35967-4AFB-4D27-B48C-946F0321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510" y="1598972"/>
            <a:ext cx="3150136" cy="236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27A97FC-79A3-444D-B8ED-0086591B8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355" y="3429000"/>
            <a:ext cx="3733502" cy="13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8BC862-0C79-4CB9-BA31-D8A98C818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4953118"/>
            <a:ext cx="3288409" cy="1531145"/>
          </a:xfrm>
          <a:prstGeom prst="rect">
            <a:avLst/>
          </a:prstGeom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DFE394CB-52D1-4FEE-A26C-424161BC0F58}"/>
              </a:ext>
            </a:extLst>
          </p:cNvPr>
          <p:cNvSpPr/>
          <p:nvPr/>
        </p:nvSpPr>
        <p:spPr>
          <a:xfrm>
            <a:off x="2172654" y="3962884"/>
            <a:ext cx="795530" cy="2880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6588C939-6FCE-4C0C-8122-CD8C04DC3A1B}"/>
              </a:ext>
            </a:extLst>
          </p:cNvPr>
          <p:cNvSpPr/>
          <p:nvPr/>
        </p:nvSpPr>
        <p:spPr>
          <a:xfrm>
            <a:off x="2172654" y="6067445"/>
            <a:ext cx="795530" cy="2880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416506-26BD-4A29-B417-0CC67F3AAC7A}"/>
              </a:ext>
            </a:extLst>
          </p:cNvPr>
          <p:cNvSpPr/>
          <p:nvPr/>
        </p:nvSpPr>
        <p:spPr>
          <a:xfrm>
            <a:off x="2151761" y="60261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eaLnBrk="1" hangingPunct="1">
              <a:defRPr/>
            </a:pPr>
            <a:r>
              <a:rPr lang="fr-BE" altLang="fr-FR" dirty="0">
                <a:latin typeface="Calibri" panose="020F0502020204030204" pitchFamily="34" charset="0"/>
                <a:cs typeface="Calibri" panose="020F0502020204030204" pitchFamily="34" charset="0"/>
              </a:rPr>
              <a:t>Structure dynamique</a:t>
            </a:r>
          </a:p>
        </p:txBody>
      </p:sp>
    </p:spTree>
    <p:extLst>
      <p:ext uri="{BB962C8B-B14F-4D97-AF65-F5344CB8AC3E}">
        <p14:creationId xmlns:p14="http://schemas.microsoft.com/office/powerpoint/2010/main" val="411370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EFB4DA-24C0-4871-AD16-9C90FDB186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3</a:t>
            </a:fld>
            <a:endParaRPr lang="fr-BE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981029-3946-4320-ABCE-7234CA1FF543}"/>
              </a:ext>
            </a:extLst>
          </p:cNvPr>
          <p:cNvSpPr/>
          <p:nvPr/>
        </p:nvSpPr>
        <p:spPr>
          <a:xfrm>
            <a:off x="305272" y="1268760"/>
            <a:ext cx="88387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BE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fr-BE" dirty="0">
                <a:solidFill>
                  <a:srgbClr val="000000"/>
                </a:solidFill>
                <a:latin typeface="Calibri" panose="020F0502020204030204" pitchFamily="34" charset="0"/>
              </a:rPr>
              <a:t>12h30 : Pause déjeuner </a:t>
            </a:r>
          </a:p>
          <a:p>
            <a:pPr>
              <a:spcAft>
                <a:spcPts val="600"/>
              </a:spcAft>
            </a:pPr>
            <a:endParaRPr lang="fr-B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13h30 : Echanges - Discussions</a:t>
            </a:r>
          </a:p>
          <a:p>
            <a:pPr>
              <a:spcAft>
                <a:spcPts val="600"/>
              </a:spcAft>
            </a:pPr>
            <a:endParaRPr lang="fr-F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14h00 : Visite des métiers tissés et tricotés à HEI et visite du laboratoire recherche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16h00 : Fin de la journée</a:t>
            </a:r>
            <a:endParaRPr lang="fr-BE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255A2B1-9DAE-45B2-AE39-4BA677C9E9FD}"/>
              </a:ext>
            </a:extLst>
          </p:cNvPr>
          <p:cNvSpPr txBox="1">
            <a:spLocks/>
          </p:cNvSpPr>
          <p:nvPr/>
        </p:nvSpPr>
        <p:spPr bwMode="auto">
          <a:xfrm>
            <a:off x="611560" y="345767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Programme de la journée :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23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0901F2B-3AE8-4A60-B310-50930B90C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023239"/>
            <a:ext cx="2989687" cy="258532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003621D-038C-40C6-9330-FC5C63BF3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665"/>
          <a:stretch/>
        </p:blipFill>
        <p:spPr>
          <a:xfrm>
            <a:off x="485272" y="4149080"/>
            <a:ext cx="6136073" cy="195498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702EDF6-B7E8-470E-AE0E-BD550E6146D3}"/>
              </a:ext>
            </a:extLst>
          </p:cNvPr>
          <p:cNvSpPr txBox="1"/>
          <p:nvPr/>
        </p:nvSpPr>
        <p:spPr>
          <a:xfrm>
            <a:off x="392907" y="18716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E4EA3C1-AB3E-4D82-962E-5504B7850175}"/>
              </a:ext>
            </a:extLst>
          </p:cNvPr>
          <p:cNvSpPr txBox="1"/>
          <p:nvPr/>
        </p:nvSpPr>
        <p:spPr>
          <a:xfrm>
            <a:off x="354920" y="1166842"/>
            <a:ext cx="86985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Matériaux</a:t>
            </a:r>
            <a:r>
              <a:rPr lang="en-US" dirty="0"/>
              <a:t> </a:t>
            </a:r>
            <a:r>
              <a:rPr lang="en-US" dirty="0" err="1"/>
              <a:t>intelligents</a:t>
            </a:r>
            <a:r>
              <a:rPr lang="en-US" dirty="0"/>
              <a:t>, </a:t>
            </a:r>
            <a:r>
              <a:rPr lang="en-US" dirty="0" err="1"/>
              <a:t>matériaux</a:t>
            </a:r>
            <a:r>
              <a:rPr lang="en-US" dirty="0"/>
              <a:t> </a:t>
            </a:r>
            <a:r>
              <a:rPr lang="en-US" dirty="0" err="1"/>
              <a:t>répondant</a:t>
            </a:r>
            <a:r>
              <a:rPr lang="en-US" dirty="0"/>
              <a:t> à des stimulus </a:t>
            </a:r>
            <a:r>
              <a:rPr lang="en-US" dirty="0" err="1"/>
              <a:t>externes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le pH, la temperature, lumière et </a:t>
            </a:r>
            <a:r>
              <a:rPr lang="en-US" dirty="0" err="1"/>
              <a:t>s’expose</a:t>
            </a:r>
            <a:r>
              <a:rPr lang="en-US" dirty="0"/>
              <a:t> à </a:t>
            </a:r>
            <a:r>
              <a:rPr lang="en-US" dirty="0" err="1"/>
              <a:t>une</a:t>
            </a:r>
            <a:r>
              <a:rPr lang="en-US" dirty="0"/>
              <a:t> transition </a:t>
            </a:r>
            <a:r>
              <a:rPr lang="en-US" dirty="0" err="1"/>
              <a:t>chimiques</a:t>
            </a:r>
            <a:r>
              <a:rPr lang="en-US" dirty="0"/>
              <a:t> et physiques des </a:t>
            </a:r>
            <a:r>
              <a:rPr lang="en-US" dirty="0" err="1"/>
              <a:t>propriétés</a:t>
            </a:r>
            <a:endParaRPr lang="en-US" dirty="0"/>
          </a:p>
          <a:p>
            <a:endParaRPr lang="tr-TR" dirty="0"/>
          </a:p>
          <a:p>
            <a:r>
              <a:rPr lang="en-US" dirty="0"/>
              <a:t>Poly(N-</a:t>
            </a:r>
            <a:r>
              <a:rPr lang="en-US" dirty="0" err="1"/>
              <a:t>isopropylacrylamide</a:t>
            </a:r>
            <a:r>
              <a:rPr lang="en-US" dirty="0"/>
              <a:t>)</a:t>
            </a:r>
            <a:r>
              <a:rPr lang="tr-TR" dirty="0"/>
              <a:t> </a:t>
            </a:r>
            <a:r>
              <a:rPr lang="en-US" dirty="0"/>
              <a:t>(</a:t>
            </a:r>
            <a:r>
              <a:rPr lang="en-US" dirty="0" err="1"/>
              <a:t>PNIPAAm</a:t>
            </a:r>
            <a:r>
              <a:rPr lang="en-US" dirty="0"/>
              <a:t>)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Polymère</a:t>
            </a:r>
            <a:r>
              <a:rPr lang="en-US" dirty="0"/>
              <a:t> </a:t>
            </a:r>
            <a:r>
              <a:rPr lang="en-US" dirty="0" err="1"/>
              <a:t>thermosensible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Faible</a:t>
            </a:r>
            <a:r>
              <a:rPr lang="en-US" dirty="0"/>
              <a:t> LCST (32 ⁰C </a:t>
            </a:r>
            <a:r>
              <a:rPr lang="en-US" dirty="0" err="1"/>
              <a:t>en</a:t>
            </a:r>
            <a:r>
              <a:rPr lang="en-US" dirty="0"/>
              <a:t> condition </a:t>
            </a:r>
            <a:r>
              <a:rPr lang="en-US" dirty="0" err="1"/>
              <a:t>aqueuse</a:t>
            </a:r>
            <a:r>
              <a:rPr lang="en-US" dirty="0"/>
              <a:t>) </a:t>
            </a:r>
          </a:p>
          <a:p>
            <a:pPr marL="285750" indent="-285750">
              <a:buFontTx/>
              <a:buChar char="-"/>
            </a:pPr>
            <a:r>
              <a:rPr lang="en-US" dirty="0"/>
              <a:t>Incorporation de charges (interaction IR)</a:t>
            </a:r>
          </a:p>
          <a:p>
            <a:endParaRPr lang="fr-BE" dirty="0"/>
          </a:p>
          <a:p>
            <a:r>
              <a:rPr lang="fr-BE" dirty="0"/>
              <a:t>=&gt; Technique d’</a:t>
            </a:r>
            <a:r>
              <a:rPr lang="fr-BE" dirty="0" err="1"/>
              <a:t>électrofilage</a:t>
            </a:r>
            <a:r>
              <a:rPr lang="fr-BE" dirty="0"/>
              <a:t> de nanofibres de PNIPAM</a:t>
            </a:r>
            <a:endParaRPr lang="tr-TR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58C5EE0F-9D3B-42F6-BF7C-F914EC9B5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55333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Matériaux et structuration des filaments :</a:t>
            </a:r>
          </a:p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	Electro-</a:t>
            </a:r>
            <a:r>
              <a:rPr lang="fr-FR" altLang="fr-FR" sz="2800" dirty="0" err="1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spinning</a:t>
            </a:r>
            <a:endParaRPr lang="fr-FR" altLang="fr-FR" sz="2800" dirty="0">
              <a:solidFill>
                <a:srgbClr val="000099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A4704B-9C9C-4835-B55C-5226F87DB78F}"/>
              </a:ext>
            </a:extLst>
          </p:cNvPr>
          <p:cNvSpPr/>
          <p:nvPr/>
        </p:nvSpPr>
        <p:spPr>
          <a:xfrm>
            <a:off x="4336071" y="6232225"/>
            <a:ext cx="457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Presentation de Özlem İpek Kalaoglu Altan</a:t>
            </a:r>
            <a:endParaRPr lang="fr-BE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421E8DC-9F52-4D4C-BE80-370AE5B9EAAF}"/>
              </a:ext>
            </a:extLst>
          </p:cNvPr>
          <p:cNvSpPr/>
          <p:nvPr/>
        </p:nvSpPr>
        <p:spPr>
          <a:xfrm>
            <a:off x="3540541" y="6272875"/>
            <a:ext cx="795530" cy="2880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3751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C9A5866A-F56D-4443-B49B-F5EF03673651}"/>
              </a:ext>
            </a:extLst>
          </p:cNvPr>
          <p:cNvSpPr txBox="1"/>
          <p:nvPr/>
        </p:nvSpPr>
        <p:spPr>
          <a:xfrm>
            <a:off x="3733800" y="3429000"/>
            <a:ext cx="5181600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2075" lvl="1">
              <a:lnSpc>
                <a:spcPct val="80000"/>
              </a:lnSpc>
              <a:defRPr/>
            </a:pPr>
            <a:endParaRPr lang="fr-FR" sz="2000" i="1" dirty="0">
              <a:solidFill>
                <a:schemeClr val="tx2"/>
              </a:solidFill>
              <a:latin typeface="+mn-lt"/>
            </a:endParaRPr>
          </a:p>
          <a:p>
            <a:pPr marL="1431925" lvl="1">
              <a:lnSpc>
                <a:spcPct val="80000"/>
              </a:lnSpc>
              <a:defRPr/>
            </a:pPr>
            <a:r>
              <a:rPr lang="fr-FR" sz="2000" i="1" dirty="0">
                <a:solidFill>
                  <a:schemeClr val="tx2"/>
                </a:solidFill>
              </a:rPr>
              <a:t> </a:t>
            </a:r>
            <a:endParaRPr lang="fr-FR" sz="2000" i="1" dirty="0">
              <a:solidFill>
                <a:schemeClr val="tx2"/>
              </a:solidFill>
              <a:latin typeface="+mn-lt"/>
            </a:endParaRPr>
          </a:p>
          <a:p>
            <a:pPr>
              <a:defRPr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BF846-DCE8-4085-BC40-78588E5D7269}"/>
              </a:ext>
            </a:extLst>
          </p:cNvPr>
          <p:cNvSpPr/>
          <p:nvPr/>
        </p:nvSpPr>
        <p:spPr>
          <a:xfrm>
            <a:off x="503079" y="1566416"/>
            <a:ext cx="8135937" cy="25923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fr-FR" sz="28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Merci pour  votre attention !</a:t>
            </a:r>
          </a:p>
          <a:p>
            <a:pPr algn="ctr">
              <a:defRPr/>
            </a:pPr>
            <a:endParaRPr lang="nl-NL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fr-FR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5CD7ACE-AF24-4F25-AE47-669C6D508E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7947CD8-EC6C-4EB0-8FA7-B9AADFB110C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C3C48B9-08BF-4F99-A146-B6A42121717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EFB0576-DA1B-4A4D-ABCE-62B1CAA7ED9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4080B3F-B4C1-4411-A57D-DD90253B2016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585948B-938F-43DE-A447-8B771FF5DE8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 descr="Une image contenant objet&#10;&#10;Description générée automatiquement">
            <a:extLst>
              <a:ext uri="{FF2B5EF4-FFF2-40B4-BE49-F238E27FC236}">
                <a16:creationId xmlns:a16="http://schemas.microsoft.com/office/drawing/2014/main" id="{D9ED66EC-38E7-4ECB-ACC6-376BB71A2D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ABA5B07-BEBF-4136-A54C-48DDFC253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AC5806F-939E-4032-870D-F521D41C7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70907F9-19F9-411B-A350-29C22A58B22C}" type="slidenum">
              <a:rPr lang="fr-BE" altLang="fr-FR" smtClean="0"/>
              <a:pPr>
                <a:defRPr/>
              </a:pPr>
              <a:t>32</a:t>
            </a:fld>
            <a:endParaRPr lang="fr-BE" altLang="fr-FR"/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3C80000C-B89F-4B5E-B32E-411FB445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38585"/>
            <a:ext cx="61926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Matériaux et structuration de membrane</a:t>
            </a:r>
          </a:p>
          <a:p>
            <a:r>
              <a:rPr lang="fr-FR" altLang="fr-FR" sz="2800" dirty="0">
                <a:solidFill>
                  <a:srgbClr val="000099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</a:rPr>
              <a:t># Structuration de surface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954CA8C-E293-45B3-B67B-AE8830819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094" y="2138472"/>
            <a:ext cx="6840760" cy="430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03BB977-0E38-4CBD-80AE-A392AC837492}"/>
              </a:ext>
            </a:extLst>
          </p:cNvPr>
          <p:cNvSpPr txBox="1"/>
          <p:nvPr/>
        </p:nvSpPr>
        <p:spPr>
          <a:xfrm>
            <a:off x="611560" y="1340768"/>
            <a:ext cx="595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Calibri" panose="020F0502020204030204" pitchFamily="34" charset="0"/>
              </a:rPr>
              <a:t>Remplacement de l’utilisation du PDMS par la technologie sol-gel industrialisable</a:t>
            </a:r>
          </a:p>
        </p:txBody>
      </p:sp>
    </p:spTree>
    <p:extLst>
      <p:ext uri="{BB962C8B-B14F-4D97-AF65-F5344CB8AC3E}">
        <p14:creationId xmlns:p14="http://schemas.microsoft.com/office/powerpoint/2010/main" val="2603590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FF8457-AC3F-4BC6-BA5A-162AC9FDA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4</a:t>
            </a:fld>
            <a:endParaRPr lang="fr-BE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FDDE92-B1B0-4FF0-8B2C-097F75E0CD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48" y="1420971"/>
            <a:ext cx="5943600" cy="3351530"/>
          </a:xfrm>
          <a:prstGeom prst="rect">
            <a:avLst/>
          </a:prstGeom>
          <a:noFill/>
        </p:spPr>
      </p:pic>
      <p:sp>
        <p:nvSpPr>
          <p:cNvPr id="4" name="ZoneTexte 10">
            <a:extLst>
              <a:ext uri="{FF2B5EF4-FFF2-40B4-BE49-F238E27FC236}">
                <a16:creationId xmlns:a16="http://schemas.microsoft.com/office/drawing/2014/main" id="{84F3CE17-F1EF-4FA2-B685-0572CFD9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700" b="1">
                <a:solidFill>
                  <a:srgbClr val="000099"/>
                </a:solidFill>
                <a:latin typeface="Open Sans" pitchFamily="34" charset="0"/>
              </a:rPr>
              <a:t>AVEC LE SOUTIEN DU FONDS EUROPÉEN DE DÉVELOPPEMENT RÉGIONAL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fr-FR" sz="700" b="1">
                <a:solidFill>
                  <a:srgbClr val="9FAEE5"/>
                </a:solidFill>
                <a:latin typeface="Open Sans" pitchFamily="34" charset="0"/>
              </a:rPr>
              <a:t>MET STEUN VAN HET EUROPEES FONDS VOOR REGIONALE ONTWIKKELING</a:t>
            </a:r>
            <a:endParaRPr lang="fr-BE" altLang="fr-FR" sz="700" b="1">
              <a:solidFill>
                <a:srgbClr val="000099"/>
              </a:solidFill>
              <a:latin typeface="Open Sans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7563D1-B997-47EA-99E3-9E0853A4C0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976E2B-4A48-4631-A8F3-003D381BD5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390E13-DC9B-4CB2-A559-287EEB11F3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D263E6-3A9C-4812-A6D4-A1D4F045AA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162337-71CF-4CE5-9F6A-2732DC06652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4747D1-5F2B-4EC3-94B8-8864CB2A63C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06D270A1-E1DC-4D44-97E0-9651D1E6A766}"/>
              </a:ext>
            </a:extLst>
          </p:cNvPr>
          <p:cNvSpPr txBox="1">
            <a:spLocks/>
          </p:cNvSpPr>
          <p:nvPr/>
        </p:nvSpPr>
        <p:spPr>
          <a:xfrm>
            <a:off x="8101013" y="6448425"/>
            <a:ext cx="574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E66FC5F-CAAE-433D-A759-9B319DC729C8}" type="slidenum">
              <a:rPr lang="fr-BE" altLang="fr-FR" smtClean="0"/>
              <a:pPr>
                <a:defRPr/>
              </a:pPr>
              <a:t>4</a:t>
            </a:fld>
            <a:endParaRPr lang="fr-BE" altLang="fr-FR"/>
          </a:p>
        </p:txBody>
      </p:sp>
      <p:pic>
        <p:nvPicPr>
          <p:cNvPr id="12" name="Image 11" descr="Une image contenant objet&#10;&#10;Description générée automatiquement">
            <a:extLst>
              <a:ext uri="{FF2B5EF4-FFF2-40B4-BE49-F238E27FC236}">
                <a16:creationId xmlns:a16="http://schemas.microsoft.com/office/drawing/2014/main" id="{F285F4EB-2835-4455-B70E-5FA074C84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75D6CF-445C-4834-A2F7-675C3F143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796297-49D6-4516-87D9-382834AD3A76}"/>
              </a:ext>
            </a:extLst>
          </p:cNvPr>
          <p:cNvSpPr txBox="1">
            <a:spLocks/>
          </p:cNvSpPr>
          <p:nvPr/>
        </p:nvSpPr>
        <p:spPr bwMode="auto">
          <a:xfrm>
            <a:off x="610376" y="383541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Projet PHOTOTEX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0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CFF8457-AC3F-4BC6-BA5A-162AC9FDA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5</a:t>
            </a:fld>
            <a:endParaRPr lang="fr-BE" alt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FDDE92-B1B0-4FF0-8B2C-097F75E0CD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48" y="1420971"/>
            <a:ext cx="5943600" cy="3351530"/>
          </a:xfrm>
          <a:prstGeom prst="rect">
            <a:avLst/>
          </a:prstGeom>
          <a:noFill/>
        </p:spPr>
      </p:pic>
      <p:sp>
        <p:nvSpPr>
          <p:cNvPr id="4" name="ZoneTexte 10">
            <a:extLst>
              <a:ext uri="{FF2B5EF4-FFF2-40B4-BE49-F238E27FC236}">
                <a16:creationId xmlns:a16="http://schemas.microsoft.com/office/drawing/2014/main" id="{84F3CE17-F1EF-4FA2-B685-0572CFD9D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002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FAEE5"/>
              </a:buClr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2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700" b="1">
                <a:solidFill>
                  <a:srgbClr val="000099"/>
                </a:solidFill>
                <a:latin typeface="Open Sans" pitchFamily="34" charset="0"/>
              </a:rPr>
              <a:t>AVEC LE SOUTIEN DU FONDS EUROPÉEN DE DÉVELOPPEMENT RÉGIONAL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nl-NL" altLang="fr-FR" sz="700" b="1">
                <a:solidFill>
                  <a:srgbClr val="9FAEE5"/>
                </a:solidFill>
                <a:latin typeface="Open Sans" pitchFamily="34" charset="0"/>
              </a:rPr>
              <a:t>MET STEUN VAN HET EUROPEES FONDS VOOR REGIONALE ONTWIKKELING</a:t>
            </a:r>
            <a:endParaRPr lang="fr-BE" altLang="fr-FR" sz="700" b="1">
              <a:solidFill>
                <a:srgbClr val="000099"/>
              </a:solidFill>
              <a:latin typeface="Open Sans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7563D1-B997-47EA-99E3-9E0853A4C0A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83" y="5895657"/>
            <a:ext cx="658495" cy="5105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976E2B-4A48-4631-A8F3-003D381BD5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23" y="5046662"/>
            <a:ext cx="1304925" cy="591185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390E13-DC9B-4CB2-A559-287EEB11F3A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08" y="5080952"/>
            <a:ext cx="1042670" cy="524510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5D263E6-3A9C-4812-A6D4-A1D4F045AA7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3" y="5896292"/>
            <a:ext cx="1511935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162337-71CF-4CE5-9F6A-2732DC06652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701347"/>
            <a:ext cx="1689100" cy="725805"/>
          </a:xfrm>
          <a:prstGeom prst="rect">
            <a:avLst/>
          </a:prstGeom>
          <a:noFill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4747D1-5F2B-4EC3-94B8-8864CB2A63C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328" y="5900737"/>
            <a:ext cx="1501775" cy="5010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06D270A1-E1DC-4D44-97E0-9651D1E6A766}"/>
              </a:ext>
            </a:extLst>
          </p:cNvPr>
          <p:cNvSpPr txBox="1">
            <a:spLocks/>
          </p:cNvSpPr>
          <p:nvPr/>
        </p:nvSpPr>
        <p:spPr>
          <a:xfrm>
            <a:off x="8101013" y="6448425"/>
            <a:ext cx="5746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5E66FC5F-CAAE-433D-A759-9B319DC729C8}" type="slidenum">
              <a:rPr lang="fr-BE" altLang="fr-FR" smtClean="0"/>
              <a:pPr>
                <a:defRPr/>
              </a:pPr>
              <a:t>5</a:t>
            </a:fld>
            <a:endParaRPr lang="fr-BE" altLang="fr-FR"/>
          </a:p>
        </p:txBody>
      </p:sp>
      <p:pic>
        <p:nvPicPr>
          <p:cNvPr id="12" name="Image 11" descr="Une image contenant objet&#10;&#10;Description générée automatiquement">
            <a:extLst>
              <a:ext uri="{FF2B5EF4-FFF2-40B4-BE49-F238E27FC236}">
                <a16:creationId xmlns:a16="http://schemas.microsoft.com/office/drawing/2014/main" id="{F285F4EB-2835-4455-B70E-5FA074C84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03" y="4990050"/>
            <a:ext cx="2321024" cy="70440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A75D6CF-445C-4834-A2F7-675C3F143F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2" y="4672985"/>
            <a:ext cx="2363520" cy="134218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2A796297-49D6-4516-87D9-382834AD3A76}"/>
              </a:ext>
            </a:extLst>
          </p:cNvPr>
          <p:cNvSpPr txBox="1">
            <a:spLocks/>
          </p:cNvSpPr>
          <p:nvPr/>
        </p:nvSpPr>
        <p:spPr bwMode="auto">
          <a:xfrm>
            <a:off x="610376" y="383541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Projet PHOTOTEX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B7E255B-54CE-4B4E-AE3F-FC76CEE8A6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247" y="1313246"/>
            <a:ext cx="5189855" cy="34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6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B61A527-58EB-4985-81D2-149FD6FEE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80" y="1967125"/>
            <a:ext cx="5793012" cy="448129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E2E96B9-4D3F-412E-BAA2-5DD7B72DE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6</a:t>
            </a:fld>
            <a:endParaRPr lang="fr-BE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FFC15-ADA5-4152-8112-A7C47BB26A9A}"/>
              </a:ext>
            </a:extLst>
          </p:cNvPr>
          <p:cNvSpPr txBox="1">
            <a:spLocks/>
          </p:cNvSpPr>
          <p:nvPr/>
        </p:nvSpPr>
        <p:spPr bwMode="auto">
          <a:xfrm>
            <a:off x="-252536" y="153124"/>
            <a:ext cx="7557086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PHOTOTEX : </a:t>
            </a:r>
          </a:p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Textiles pour améliorer le confort thermique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BA5414-2FC7-4F5B-80A1-B90B8003AD31}"/>
              </a:ext>
            </a:extLst>
          </p:cNvPr>
          <p:cNvSpPr txBox="1">
            <a:spLocks/>
          </p:cNvSpPr>
          <p:nvPr/>
        </p:nvSpPr>
        <p:spPr bwMode="auto">
          <a:xfrm>
            <a:off x="7046074" y="3317862"/>
            <a:ext cx="2016224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Pertes de chaleur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AC61028-2C55-4651-A03D-E65E94897932}"/>
              </a:ext>
            </a:extLst>
          </p:cNvPr>
          <p:cNvSpPr txBox="1">
            <a:spLocks/>
          </p:cNvSpPr>
          <p:nvPr/>
        </p:nvSpPr>
        <p:spPr bwMode="auto">
          <a:xfrm>
            <a:off x="-180528" y="5718416"/>
            <a:ext cx="2485765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Apports thermiques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54468B3-2924-463E-8E4F-22964B235BF4}"/>
              </a:ext>
            </a:extLst>
          </p:cNvPr>
          <p:cNvSpPr txBox="1">
            <a:spLocks/>
          </p:cNvSpPr>
          <p:nvPr/>
        </p:nvSpPr>
        <p:spPr bwMode="auto">
          <a:xfrm>
            <a:off x="-379109" y="3317862"/>
            <a:ext cx="3096344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de chaleur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D7AA35A-BD68-46DB-928E-9E50B01C4221}"/>
              </a:ext>
            </a:extLst>
          </p:cNvPr>
          <p:cNvSpPr txBox="1">
            <a:spLocks/>
          </p:cNvSpPr>
          <p:nvPr/>
        </p:nvSpPr>
        <p:spPr bwMode="auto">
          <a:xfrm>
            <a:off x="5004669" y="4725144"/>
            <a:ext cx="1651241" cy="9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THERMOLYSE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62227D6-645D-4EEC-B9DD-5EF057CD347C}"/>
              </a:ext>
            </a:extLst>
          </p:cNvPr>
          <p:cNvSpPr txBox="1">
            <a:spLocks/>
          </p:cNvSpPr>
          <p:nvPr/>
        </p:nvSpPr>
        <p:spPr bwMode="auto">
          <a:xfrm>
            <a:off x="2416703" y="4154474"/>
            <a:ext cx="165124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THERMOGENESE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1C643DF-E2EE-4B40-907B-6811CFC1E3B9}"/>
              </a:ext>
            </a:extLst>
          </p:cNvPr>
          <p:cNvSpPr txBox="1">
            <a:spLocks/>
          </p:cNvSpPr>
          <p:nvPr/>
        </p:nvSpPr>
        <p:spPr bwMode="auto">
          <a:xfrm>
            <a:off x="2755959" y="1308633"/>
            <a:ext cx="363208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Température centrale</a:t>
            </a:r>
          </a:p>
        </p:txBody>
      </p:sp>
      <p:pic>
        <p:nvPicPr>
          <p:cNvPr id="17" name="Image 16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6B0C904-922B-4C3F-88F6-8CE0BF9EF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5" t="44971" r="29856" b="11446"/>
          <a:stretch/>
        </p:blipFill>
        <p:spPr>
          <a:xfrm>
            <a:off x="248079" y="1433249"/>
            <a:ext cx="2355759" cy="1743836"/>
          </a:xfrm>
          <a:prstGeom prst="rect">
            <a:avLst/>
          </a:prstGeom>
        </p:spPr>
      </p:pic>
      <p:pic>
        <p:nvPicPr>
          <p:cNvPr id="11" name="Image 10" descr="Une image contenant pingouin, animal, oiseau, oiseau aquatique&#10;&#10;Description générée automatiquement">
            <a:extLst>
              <a:ext uri="{FF2B5EF4-FFF2-40B4-BE49-F238E27FC236}">
                <a16:creationId xmlns:a16="http://schemas.microsoft.com/office/drawing/2014/main" id="{44DB5EDD-23F8-4B17-9F0E-E08FD0F47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62" y="1286874"/>
            <a:ext cx="2521373" cy="168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5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1E40BB-C70B-490B-BB77-448DEDE68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7</a:t>
            </a:fld>
            <a:endParaRPr lang="fr-BE" alt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18445F-A019-40D1-90FF-E18CEF84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4464496" cy="23385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01D17D-A448-4ED4-932E-BBD79B1701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67" t="30504" r="12177" b="23005"/>
          <a:stretch/>
        </p:blipFill>
        <p:spPr>
          <a:xfrm>
            <a:off x="5696815" y="1916832"/>
            <a:ext cx="2736304" cy="22322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C33BD22-75C1-4E09-8927-6E40F3E1B20D}"/>
              </a:ext>
            </a:extLst>
          </p:cNvPr>
          <p:cNvSpPr txBox="1">
            <a:spLocks/>
          </p:cNvSpPr>
          <p:nvPr/>
        </p:nvSpPr>
        <p:spPr bwMode="auto">
          <a:xfrm>
            <a:off x="683568" y="0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Améliorer le confort thermique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5754E0A-8239-4FE8-98D3-7384C052262F}"/>
              </a:ext>
            </a:extLst>
          </p:cNvPr>
          <p:cNvSpPr txBox="1">
            <a:spLocks/>
          </p:cNvSpPr>
          <p:nvPr/>
        </p:nvSpPr>
        <p:spPr bwMode="auto">
          <a:xfrm>
            <a:off x="124527" y="4269229"/>
            <a:ext cx="9001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Objectif PHOTOTEX : Réguler les pertes par rayonnement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22F0EC-9BF3-4E41-BB59-2DA33EE15CF6}"/>
              </a:ext>
            </a:extLst>
          </p:cNvPr>
          <p:cNvSpPr/>
          <p:nvPr/>
        </p:nvSpPr>
        <p:spPr>
          <a:xfrm>
            <a:off x="5580112" y="2348880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61EF84-24CE-4A9A-AB26-BE6E292BF1CB}"/>
              </a:ext>
            </a:extLst>
          </p:cNvPr>
          <p:cNvSpPr txBox="1"/>
          <p:nvPr/>
        </p:nvSpPr>
        <p:spPr>
          <a:xfrm>
            <a:off x="7669868" y="390636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Thèse M. </a:t>
            </a:r>
            <a:r>
              <a:rPr lang="fr-BE" sz="1200" dirty="0" err="1"/>
              <a:t>Viallon</a:t>
            </a:r>
            <a:endParaRPr lang="fr-BE" sz="1200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35D0FE3-3740-4973-AC0B-BEF75B52DB2C}"/>
              </a:ext>
            </a:extLst>
          </p:cNvPr>
          <p:cNvSpPr txBox="1">
            <a:spLocks/>
          </p:cNvSpPr>
          <p:nvPr/>
        </p:nvSpPr>
        <p:spPr bwMode="auto">
          <a:xfrm>
            <a:off x="-556629" y="5160909"/>
            <a:ext cx="626492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Loi de Wien : </a:t>
            </a:r>
            <a:b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B9FB850-9278-46F6-BD4F-4FB1CD8B1A17}"/>
                  </a:ext>
                </a:extLst>
              </p:cNvPr>
              <p:cNvSpPr txBox="1"/>
              <p:nvPr/>
            </p:nvSpPr>
            <p:spPr>
              <a:xfrm>
                <a:off x="3626837" y="5105145"/>
                <a:ext cx="1890326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B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(µ</m:t>
                      </m:r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latin typeface="Cambria Math" panose="02040503050406030204" pitchFamily="18" charset="0"/>
                            </a:rPr>
                            <m:t>2898</m:t>
                          </m:r>
                        </m:num>
                        <m:den>
                          <m:r>
                            <a:rPr lang="fr-B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B9FB850-9278-46F6-BD4F-4FB1CD8B1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837" y="5105145"/>
                <a:ext cx="1890326" cy="5186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AD305D0-02B1-4EF9-AA3B-4724BF089284}"/>
                  </a:ext>
                </a:extLst>
              </p:cNvPr>
              <p:cNvSpPr txBox="1"/>
              <p:nvPr/>
            </p:nvSpPr>
            <p:spPr>
              <a:xfrm>
                <a:off x="3626837" y="5793287"/>
                <a:ext cx="27354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B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fr-B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µ</m:t>
                          </m:r>
                          <m:r>
                            <a:rPr lang="fr-B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9,5 µ</m:t>
                      </m:r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𝑀𝐼𝑅</m:t>
                      </m:r>
                      <m:r>
                        <a:rPr lang="fr-B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AD305D0-02B1-4EF9-AA3B-4724BF089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837" y="5793287"/>
                <a:ext cx="2735429" cy="276999"/>
              </a:xfrm>
              <a:prstGeom prst="rect">
                <a:avLst/>
              </a:prstGeom>
              <a:blipFill>
                <a:blip r:embed="rId5"/>
                <a:stretch>
                  <a:fillRect l="-1559" r="-2450" b="-34783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30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20A138BB-EADB-42B9-9EA0-34A29D704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07" y="3372339"/>
            <a:ext cx="2926080" cy="3310128"/>
          </a:xfrm>
          <a:prstGeom prst="rect">
            <a:avLst/>
          </a:prstGeom>
        </p:spPr>
      </p:pic>
      <p:pic>
        <p:nvPicPr>
          <p:cNvPr id="18" name="Image 17" descr="Une image contenant objet&#10;&#10;Description générée automatiquement">
            <a:extLst>
              <a:ext uri="{FF2B5EF4-FFF2-40B4-BE49-F238E27FC236}">
                <a16:creationId xmlns:a16="http://schemas.microsoft.com/office/drawing/2014/main" id="{005DF561-9841-41E1-9157-AACB047F49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31" y="4492903"/>
            <a:ext cx="2918098" cy="230529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E2E96B9-4D3F-412E-BAA2-5DD7B72DE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8</a:t>
            </a:fld>
            <a:endParaRPr lang="fr-BE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FFC15-ADA5-4152-8112-A7C47BB26A9A}"/>
              </a:ext>
            </a:extLst>
          </p:cNvPr>
          <p:cNvSpPr txBox="1">
            <a:spLocks/>
          </p:cNvSpPr>
          <p:nvPr/>
        </p:nvSpPr>
        <p:spPr bwMode="auto">
          <a:xfrm>
            <a:off x="-252536" y="153124"/>
            <a:ext cx="7557086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applications : </a:t>
            </a:r>
          </a:p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Textiles pour améliorer le confort thermique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8EC988-8069-4E1D-BB28-7EF97D29A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3" y="1412776"/>
            <a:ext cx="2700301" cy="1800200"/>
          </a:xfrm>
          <a:prstGeom prst="rect">
            <a:avLst/>
          </a:prstGeom>
        </p:spPr>
      </p:pic>
      <p:pic>
        <p:nvPicPr>
          <p:cNvPr id="16" name="Image 15" descr="Une image contenant intérieur, mur, plancher, pièce&#10;&#10;Description générée automatiquement">
            <a:extLst>
              <a:ext uri="{FF2B5EF4-FFF2-40B4-BE49-F238E27FC236}">
                <a16:creationId xmlns:a16="http://schemas.microsoft.com/office/drawing/2014/main" id="{385C08BC-BD5A-4022-83C6-5D51660BE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2339"/>
            <a:ext cx="1586854" cy="1879169"/>
          </a:xfrm>
          <a:prstGeom prst="rect">
            <a:avLst/>
          </a:prstGeom>
        </p:spPr>
      </p:pic>
      <p:pic>
        <p:nvPicPr>
          <p:cNvPr id="20" name="Image 19" descr="Une image contenant rouge, ciel&#10;&#10;Description générée automatiquement">
            <a:extLst>
              <a:ext uri="{FF2B5EF4-FFF2-40B4-BE49-F238E27FC236}">
                <a16:creationId xmlns:a16="http://schemas.microsoft.com/office/drawing/2014/main" id="{8538C030-5CD8-4845-B3CA-42B1EF6410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8" b="27684"/>
          <a:stretch/>
        </p:blipFill>
        <p:spPr>
          <a:xfrm>
            <a:off x="5915106" y="4797152"/>
            <a:ext cx="3132789" cy="1486148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00AD8915-D8DF-43E4-A25A-6622CA2892BC}"/>
              </a:ext>
            </a:extLst>
          </p:cNvPr>
          <p:cNvSpPr txBox="1">
            <a:spLocks/>
          </p:cNvSpPr>
          <p:nvPr/>
        </p:nvSpPr>
        <p:spPr bwMode="auto">
          <a:xfrm>
            <a:off x="3635896" y="1369563"/>
            <a:ext cx="3029283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Habillement,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Militaire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Bâtiment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Médical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Matériel de randonnée, …</a:t>
            </a:r>
          </a:p>
        </p:txBody>
      </p:sp>
      <p:pic>
        <p:nvPicPr>
          <p:cNvPr id="23" name="Image 22" descr="Une image contenant personne, jaune, portant, jouet&#10;&#10;Description générée automatiquement">
            <a:extLst>
              <a:ext uri="{FF2B5EF4-FFF2-40B4-BE49-F238E27FC236}">
                <a16:creationId xmlns:a16="http://schemas.microsoft.com/office/drawing/2014/main" id="{0EBAEC57-DA54-4E2E-9974-3E5BCE8423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44" y="1616716"/>
            <a:ext cx="2065249" cy="309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4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objet&#10;&#10;Description générée automatiquement">
            <a:extLst>
              <a:ext uri="{FF2B5EF4-FFF2-40B4-BE49-F238E27FC236}">
                <a16:creationId xmlns:a16="http://schemas.microsoft.com/office/drawing/2014/main" id="{005DF561-9841-41E1-9157-AACB047F49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31" y="4492903"/>
            <a:ext cx="2918098" cy="230529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E2E96B9-4D3F-412E-BAA2-5DD7B72DE0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8D6DF-32B2-491F-ADC1-9DA634C1AEA3}" type="slidenum">
              <a:rPr lang="fr-BE" altLang="fr-FR" smtClean="0"/>
              <a:pPr>
                <a:defRPr/>
              </a:pPr>
              <a:t>9</a:t>
            </a:fld>
            <a:endParaRPr lang="fr-BE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FFC15-ADA5-4152-8112-A7C47BB26A9A}"/>
              </a:ext>
            </a:extLst>
          </p:cNvPr>
          <p:cNvSpPr txBox="1">
            <a:spLocks/>
          </p:cNvSpPr>
          <p:nvPr/>
        </p:nvSpPr>
        <p:spPr bwMode="auto">
          <a:xfrm>
            <a:off x="-252536" y="153124"/>
            <a:ext cx="7557086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eaLnBrk="1" hangingPunct="1"/>
            <a:r>
              <a:rPr lang="fr-FR" alt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applications : </a:t>
            </a:r>
          </a:p>
          <a:p>
            <a:pPr eaLnBrk="1" hangingPunct="1"/>
            <a:r>
              <a:rPr lang="fr-FR" alt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Textiles pour améliorer le confort thermique</a:t>
            </a:r>
            <a:endParaRPr lang="fr-FR" altLang="fr-FR" dirty="0">
              <a:solidFill>
                <a:srgbClr val="9FAEE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68EC988-8069-4E1D-BB28-7EF97D29A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83" y="1412776"/>
            <a:ext cx="2700301" cy="1800200"/>
          </a:xfrm>
          <a:prstGeom prst="rect">
            <a:avLst/>
          </a:prstGeom>
        </p:spPr>
      </p:pic>
      <p:pic>
        <p:nvPicPr>
          <p:cNvPr id="16" name="Image 15" descr="Une image contenant intérieur, mur, plancher, pièce&#10;&#10;Description générée automatiquement">
            <a:extLst>
              <a:ext uri="{FF2B5EF4-FFF2-40B4-BE49-F238E27FC236}">
                <a16:creationId xmlns:a16="http://schemas.microsoft.com/office/drawing/2014/main" id="{385C08BC-BD5A-4022-83C6-5D51660BEE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72339"/>
            <a:ext cx="1586854" cy="1879169"/>
          </a:xfrm>
          <a:prstGeom prst="rect">
            <a:avLst/>
          </a:prstGeom>
        </p:spPr>
      </p:pic>
      <p:pic>
        <p:nvPicPr>
          <p:cNvPr id="20" name="Image 19" descr="Une image contenant rouge, ciel&#10;&#10;Description générée automatiquement">
            <a:extLst>
              <a:ext uri="{FF2B5EF4-FFF2-40B4-BE49-F238E27FC236}">
                <a16:creationId xmlns:a16="http://schemas.microsoft.com/office/drawing/2014/main" id="{8538C030-5CD8-4845-B3CA-42B1EF641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8" b="27684"/>
          <a:stretch/>
        </p:blipFill>
        <p:spPr>
          <a:xfrm>
            <a:off x="5915106" y="4797152"/>
            <a:ext cx="3132789" cy="1486148"/>
          </a:xfrm>
          <a:prstGeom prst="rect">
            <a:avLst/>
          </a:prstGeom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00AD8915-D8DF-43E4-A25A-6622CA2892BC}"/>
              </a:ext>
            </a:extLst>
          </p:cNvPr>
          <p:cNvSpPr txBox="1">
            <a:spLocks/>
          </p:cNvSpPr>
          <p:nvPr/>
        </p:nvSpPr>
        <p:spPr bwMode="auto">
          <a:xfrm>
            <a:off x="3635896" y="1369563"/>
            <a:ext cx="3029283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0099"/>
                </a:solidFill>
                <a:latin typeface="Montserrat" pitchFamily="50" charset="0"/>
                <a:ea typeface="Montserrat"/>
                <a:cs typeface="Montserrat" pitchFamily="50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9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Habillement,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Militaire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Bâtiment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Médical</a:t>
            </a:r>
          </a:p>
          <a:p>
            <a:pPr marL="285750" indent="-285750" algn="l" eaLnBrk="1" hangingPunct="1">
              <a:buFont typeface="Wingdings" panose="05000000000000000000" pitchFamily="2" charset="2"/>
              <a:buChar char="§"/>
            </a:pPr>
            <a:r>
              <a:rPr lang="fr-FR" altLang="fr-FR" sz="1800" dirty="0">
                <a:solidFill>
                  <a:srgbClr val="788DD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Matériel de randonnée, …</a:t>
            </a:r>
          </a:p>
        </p:txBody>
      </p:sp>
      <p:pic>
        <p:nvPicPr>
          <p:cNvPr id="23" name="Image 22" descr="Une image contenant personne, jaune, portant, jouet&#10;&#10;Description générée automatiquement">
            <a:extLst>
              <a:ext uri="{FF2B5EF4-FFF2-40B4-BE49-F238E27FC236}">
                <a16:creationId xmlns:a16="http://schemas.microsoft.com/office/drawing/2014/main" id="{0EBAEC57-DA54-4E2E-9974-3E5BCE842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44" y="1616716"/>
            <a:ext cx="2065249" cy="3097874"/>
          </a:xfrm>
          <a:prstGeom prst="rect">
            <a:avLst/>
          </a:prstGeom>
        </p:spPr>
      </p:pic>
      <p:pic>
        <p:nvPicPr>
          <p:cNvPr id="25" name="Image 24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20A138BB-EADB-42B9-9EA0-34A29D704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65254"/>
            <a:ext cx="5302344" cy="599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058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20776</TotalTime>
  <Words>1091</Words>
  <Application>Microsoft Office PowerPoint</Application>
  <PresentationFormat>Affichage à l'écran (4:3)</PresentationFormat>
  <Paragraphs>316</Paragraphs>
  <Slides>32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Cambria Math</vt:lpstr>
      <vt:lpstr>Montserrat</vt:lpstr>
      <vt:lpstr>Open Sans</vt:lpstr>
      <vt:lpstr>Symbol</vt:lpstr>
      <vt:lpstr>Times New Roman</vt:lpstr>
      <vt:lpstr>Wingdings</vt:lpstr>
      <vt:lpstr>Thème Office</vt:lpstr>
      <vt:lpstr>SPW 9.0 Graph</vt:lpstr>
      <vt:lpstr>Journée de lancement du projet PHOTOTEX   Lille, le 10 Septembre 2019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MASA</dc:creator>
  <cp:lastModifiedBy>Sylvain Desprez</cp:lastModifiedBy>
  <cp:revision>519</cp:revision>
  <dcterms:created xsi:type="dcterms:W3CDTF">2011-11-07T15:20:13Z</dcterms:created>
  <dcterms:modified xsi:type="dcterms:W3CDTF">2019-09-09T23:34:14Z</dcterms:modified>
</cp:coreProperties>
</file>