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4" r:id="rId3"/>
    <p:sldId id="258" r:id="rId4"/>
    <p:sldId id="259" r:id="rId5"/>
    <p:sldId id="260" r:id="rId6"/>
    <p:sldId id="262" r:id="rId7"/>
    <p:sldId id="263" r:id="rId8"/>
    <p:sldId id="266" r:id="rId9"/>
    <p:sldId id="282" r:id="rId10"/>
    <p:sldId id="283" r:id="rId11"/>
    <p:sldId id="286" r:id="rId12"/>
    <p:sldId id="268" r:id="rId13"/>
    <p:sldId id="271" r:id="rId14"/>
    <p:sldId id="272" r:id="rId15"/>
    <p:sldId id="287" r:id="rId16"/>
    <p:sldId id="273" r:id="rId17"/>
    <p:sldId id="274" r:id="rId18"/>
    <p:sldId id="288" r:id="rId19"/>
    <p:sldId id="276" r:id="rId20"/>
    <p:sldId id="277" r:id="rId21"/>
    <p:sldId id="285" r:id="rId22"/>
    <p:sldId id="278" r:id="rId23"/>
    <p:sldId id="279" r:id="rId24"/>
    <p:sldId id="261" r:id="rId25"/>
    <p:sldId id="264" r:id="rId26"/>
    <p:sldId id="265" r:id="rId27"/>
    <p:sldId id="267" r:id="rId28"/>
    <p:sldId id="275" r:id="rId29"/>
    <p:sldId id="257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D1C1A-3D4C-45DB-AFA7-BAC1CDDF45B7}" type="doc">
      <dgm:prSet loTypeId="urn:microsoft.com/office/officeart/2005/8/layout/pyramid1" loCatId="pyramid" qsTypeId="urn:microsoft.com/office/officeart/2005/8/quickstyle/simple2" qsCatId="simple" csTypeId="urn:microsoft.com/office/officeart/2005/8/colors/accent1_3" csCatId="accent1" phldr="1"/>
      <dgm:spPr/>
    </dgm:pt>
    <dgm:pt modelId="{8AF5DB63-A10E-43CC-AC19-25040ACA06B4}">
      <dgm:prSet phldrT="[Texte]" custT="1"/>
      <dgm:spPr/>
      <dgm:t>
        <a:bodyPr/>
        <a:lstStyle/>
        <a:p>
          <a:pPr algn="ctr"/>
          <a:r>
            <a:rPr lang="fr-FR" sz="1500" b="1" dirty="0" smtClean="0">
              <a:latin typeface="+mn-lt"/>
            </a:rPr>
            <a:t>Climat neutre (</a:t>
          </a:r>
          <a:r>
            <a:rPr lang="fr-FR" sz="1500" b="1" dirty="0" err="1" smtClean="0">
              <a:latin typeface="+mn-lt"/>
            </a:rPr>
            <a:t>T</a:t>
          </a:r>
          <a:r>
            <a:rPr lang="fr-FR" sz="1200" b="1" dirty="0" err="1" smtClean="0">
              <a:latin typeface="+mn-lt"/>
            </a:rPr>
            <a:t>central</a:t>
          </a:r>
          <a:r>
            <a:rPr lang="fr-FR" sz="1200" b="1" dirty="0" smtClean="0">
              <a:latin typeface="+mn-lt"/>
            </a:rPr>
            <a:t> </a:t>
          </a:r>
          <a:r>
            <a:rPr lang="fr-FR" sz="1500" b="1" dirty="0" smtClean="0">
              <a:latin typeface="+mn-lt"/>
            </a:rPr>
            <a:t>= 37°)</a:t>
          </a:r>
          <a:endParaRPr lang="en-US" sz="1400" b="1" i="1" dirty="0">
            <a:latin typeface="+mn-lt"/>
          </a:endParaRPr>
        </a:p>
      </dgm:t>
    </dgm:pt>
    <dgm:pt modelId="{25EDEA02-4CD8-4EBB-A733-10F47D9F60FC}" type="parTrans" cxnId="{58D08C3A-0857-4005-9B41-BEDAAE9B5CD9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D540D182-6354-43B5-81F5-C957EDDC8C22}" type="sibTrans" cxnId="{58D08C3A-0857-4005-9B41-BEDAAE9B5CD9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74FAA7BE-9D60-4FC1-A3B7-6FB6FAB5F196}">
      <dgm:prSet custT="1"/>
      <dgm:spPr/>
      <dgm:t>
        <a:bodyPr/>
        <a:lstStyle/>
        <a:p>
          <a:pPr algn="ctr"/>
          <a:r>
            <a:rPr lang="en-US" sz="1500" b="1" dirty="0" err="1" smtClean="0">
              <a:latin typeface="+mn-lt"/>
            </a:rPr>
            <a:t>T</a:t>
          </a:r>
          <a:r>
            <a:rPr lang="en-US" sz="1200" b="1" dirty="0" err="1" smtClean="0">
              <a:latin typeface="+mn-lt"/>
            </a:rPr>
            <a:t>cental</a:t>
          </a:r>
          <a:r>
            <a:rPr lang="en-US" sz="1500" b="1" dirty="0" smtClean="0">
              <a:latin typeface="+mn-lt"/>
            </a:rPr>
            <a:t> &gt; 37°C                   </a:t>
          </a:r>
        </a:p>
        <a:p>
          <a:pPr algn="ctr"/>
          <a:r>
            <a:rPr lang="en-US" sz="1500" b="1" i="1" dirty="0" smtClean="0">
              <a:latin typeface="+mn-lt"/>
            </a:rPr>
            <a:t>Transpiration</a:t>
          </a:r>
          <a:endParaRPr lang="en-US" sz="1500" b="1" i="1" dirty="0">
            <a:latin typeface="+mn-lt"/>
          </a:endParaRPr>
        </a:p>
      </dgm:t>
    </dgm:pt>
    <dgm:pt modelId="{EB409CA2-C96A-497A-A81B-E7E2FE191AE2}" type="parTrans" cxnId="{2DEAF931-FA68-4FAD-B798-05401D80B0A6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C028103A-8233-4E3F-845E-CB62C90B0607}" type="sibTrans" cxnId="{2DEAF931-FA68-4FAD-B798-05401D80B0A6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EFC1E66E-39F5-4739-8948-8535E1E1995E}">
      <dgm:prSet custT="1"/>
      <dgm:spPr/>
      <dgm:t>
        <a:bodyPr/>
        <a:lstStyle/>
        <a:p>
          <a:pPr algn="ctr"/>
          <a:r>
            <a:rPr lang="fr-FR" sz="1500" b="1" noProof="0" dirty="0" err="1" smtClean="0">
              <a:latin typeface="+mn-lt"/>
            </a:rPr>
            <a:t>T</a:t>
          </a:r>
          <a:r>
            <a:rPr lang="fr-FR" sz="1200" b="1" noProof="0" dirty="0" err="1" smtClean="0">
              <a:latin typeface="+mn-lt"/>
            </a:rPr>
            <a:t>central</a:t>
          </a:r>
          <a:r>
            <a:rPr lang="fr-FR" sz="1500" b="1" noProof="0" dirty="0" smtClean="0">
              <a:latin typeface="+mn-lt"/>
            </a:rPr>
            <a:t> &gt; 39°C     </a:t>
          </a:r>
        </a:p>
        <a:p>
          <a:pPr algn="ctr"/>
          <a:r>
            <a:rPr lang="fr-FR" sz="1500" b="1" i="1" noProof="0" dirty="0" smtClean="0">
              <a:latin typeface="+mn-lt"/>
            </a:rPr>
            <a:t>Performance diminue </a:t>
          </a:r>
        </a:p>
      </dgm:t>
    </dgm:pt>
    <dgm:pt modelId="{B213B5E8-5839-407F-B49C-373F616CB1DB}" type="parTrans" cxnId="{24EB9440-0902-4C12-888A-20372A0C7D2C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1F370DAF-A731-4034-A1FD-68D401385B3B}" type="sibTrans" cxnId="{24EB9440-0902-4C12-888A-20372A0C7D2C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2BD47294-1525-4B14-B304-EF02C4AFE709}">
      <dgm:prSet custT="1"/>
      <dgm:spPr/>
      <dgm:t>
        <a:bodyPr/>
        <a:lstStyle/>
        <a:p>
          <a:pPr algn="ctr"/>
          <a:r>
            <a:rPr lang="fr-FR" sz="1500" b="1" noProof="0" dirty="0" err="1" smtClean="0">
              <a:latin typeface="+mn-lt"/>
            </a:rPr>
            <a:t>T</a:t>
          </a:r>
          <a:r>
            <a:rPr lang="fr-FR" sz="1200" b="1" noProof="0" dirty="0" err="1" smtClean="0">
              <a:latin typeface="+mn-lt"/>
            </a:rPr>
            <a:t>central</a:t>
          </a:r>
          <a:r>
            <a:rPr lang="fr-FR" sz="1200" b="1" noProof="0" dirty="0" smtClean="0">
              <a:latin typeface="+mn-lt"/>
            </a:rPr>
            <a:t> </a:t>
          </a:r>
          <a:r>
            <a:rPr lang="fr-FR" sz="1500" b="1" noProof="0" dirty="0" smtClean="0">
              <a:latin typeface="+mn-lt"/>
            </a:rPr>
            <a:t>&gt; </a:t>
          </a:r>
          <a:r>
            <a:rPr lang="en-US" sz="1500" b="1" dirty="0" smtClean="0">
              <a:latin typeface="+mn-lt"/>
            </a:rPr>
            <a:t>41°C </a:t>
          </a:r>
        </a:p>
        <a:p>
          <a:pPr algn="ctr"/>
          <a:r>
            <a:rPr lang="fr-FR" sz="1500" b="1" i="1" dirty="0" smtClean="0">
              <a:latin typeface="+mn-lt"/>
            </a:rPr>
            <a:t>Thermorégulation échec</a:t>
          </a:r>
          <a:endParaRPr lang="en-US" sz="1500" b="1" i="1" dirty="0" smtClean="0">
            <a:latin typeface="+mn-lt"/>
          </a:endParaRPr>
        </a:p>
      </dgm:t>
    </dgm:pt>
    <dgm:pt modelId="{93F64E11-4F76-42FF-A287-578CD175A54D}" type="parTrans" cxnId="{9D85CCE4-CB35-4067-8251-3FA57A263778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98E5AA04-71A4-44EB-B0FA-858264F9B29E}" type="sibTrans" cxnId="{9D85CCE4-CB35-4067-8251-3FA57A263778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46D67E43-31ED-4CF8-A593-C6268813629D}">
      <dgm:prSet custT="1"/>
      <dgm:spPr/>
      <dgm:t>
        <a:bodyPr/>
        <a:lstStyle/>
        <a:p>
          <a:pPr algn="ctr"/>
          <a:endParaRPr lang="fr-FR" sz="1500" b="1" noProof="0" dirty="0" smtClean="0">
            <a:latin typeface="+mn-lt"/>
          </a:endParaRPr>
        </a:p>
        <a:p>
          <a:pPr algn="ctr"/>
          <a:endParaRPr lang="fr-FR" sz="1500" b="1" noProof="0" dirty="0" smtClean="0">
            <a:latin typeface="+mn-lt"/>
          </a:endParaRPr>
        </a:p>
        <a:p>
          <a:pPr algn="ctr"/>
          <a:r>
            <a:rPr lang="fr-FR" sz="1500" b="1" noProof="0" dirty="0" err="1" smtClean="0">
              <a:effectLst/>
              <a:latin typeface="+mn-lt"/>
            </a:rPr>
            <a:t>T</a:t>
          </a:r>
          <a:r>
            <a:rPr lang="fr-FR" sz="1200" b="1" noProof="0" dirty="0" err="1" smtClean="0">
              <a:effectLst/>
              <a:latin typeface="+mn-lt"/>
            </a:rPr>
            <a:t>central</a:t>
          </a:r>
          <a:r>
            <a:rPr lang="fr-FR" sz="1200" b="1" noProof="0" dirty="0" smtClean="0">
              <a:effectLst/>
              <a:latin typeface="+mn-lt"/>
            </a:rPr>
            <a:t> </a:t>
          </a:r>
          <a:r>
            <a:rPr lang="fr-FR" sz="1500" b="1" noProof="0" dirty="0" smtClean="0">
              <a:effectLst/>
              <a:latin typeface="+mn-lt"/>
            </a:rPr>
            <a:t>&gt; 43°C</a:t>
          </a:r>
        </a:p>
        <a:p>
          <a:pPr algn="ctr"/>
          <a:r>
            <a:rPr lang="fr-FR" sz="1500" b="1" i="1" noProof="0" dirty="0" smtClean="0">
              <a:latin typeface="+mn-lt"/>
            </a:rPr>
            <a:t>Mortel</a:t>
          </a:r>
        </a:p>
      </dgm:t>
    </dgm:pt>
    <dgm:pt modelId="{97BE76A4-15AE-450D-A386-3EEFA643226C}" type="parTrans" cxnId="{FE8B5931-9BE3-4EA3-8121-A78BC0B74851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97D94201-5A3F-4049-997F-217FD5FE674B}" type="sibTrans" cxnId="{FE8B5931-9BE3-4EA3-8121-A78BC0B74851}">
      <dgm:prSet/>
      <dgm:spPr/>
      <dgm:t>
        <a:bodyPr/>
        <a:lstStyle/>
        <a:p>
          <a:pPr algn="ctr"/>
          <a:endParaRPr lang="en-US" sz="1500" b="1">
            <a:latin typeface="+mn-lt"/>
          </a:endParaRPr>
        </a:p>
      </dgm:t>
    </dgm:pt>
    <dgm:pt modelId="{B18AE122-8BE1-457A-92C8-0759FF723A06}" type="pres">
      <dgm:prSet presAssocID="{74AD1C1A-3D4C-45DB-AFA7-BAC1CDDF45B7}" presName="Name0" presStyleCnt="0">
        <dgm:presLayoutVars>
          <dgm:dir/>
          <dgm:animLvl val="lvl"/>
          <dgm:resizeHandles val="exact"/>
        </dgm:presLayoutVars>
      </dgm:prSet>
      <dgm:spPr/>
    </dgm:pt>
    <dgm:pt modelId="{C3C24E17-E899-471B-AADF-AB65E1FD4547}" type="pres">
      <dgm:prSet presAssocID="{46D67E43-31ED-4CF8-A593-C6268813629D}" presName="Name8" presStyleCnt="0"/>
      <dgm:spPr/>
    </dgm:pt>
    <dgm:pt modelId="{89DFAB46-AC6E-4D37-B698-41C60FA25766}" type="pres">
      <dgm:prSet presAssocID="{46D67E43-31ED-4CF8-A593-C6268813629D}" presName="level" presStyleLbl="node1" presStyleIdx="0" presStyleCnt="5" custScaleX="100923" custScaleY="97272" custLinFactNeighborX="-14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FF61E-8AE8-447C-AADD-A74B0CD1EEF8}" type="pres">
      <dgm:prSet presAssocID="{46D67E43-31ED-4CF8-A593-C626881362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B0A01-F608-4945-A2BE-4C3B7C3661EF}" type="pres">
      <dgm:prSet presAssocID="{2BD47294-1525-4B14-B304-EF02C4AFE709}" presName="Name8" presStyleCnt="0"/>
      <dgm:spPr/>
    </dgm:pt>
    <dgm:pt modelId="{A6262035-1DB3-4154-8804-DF716285E3A4}" type="pres">
      <dgm:prSet presAssocID="{2BD47294-1525-4B14-B304-EF02C4AFE709}" presName="level" presStyleLbl="node1" presStyleIdx="1" presStyleCnt="5" custScaleX="99131" custScaleY="70892" custLinFactNeighborX="-945" custLinFactNeighborY="-28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14BB6-4233-4781-8F96-4029FE1E93F1}" type="pres">
      <dgm:prSet presAssocID="{2BD47294-1525-4B14-B304-EF02C4AFE70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B71AD-A7FE-486B-AD97-492AFB405780}" type="pres">
      <dgm:prSet presAssocID="{EFC1E66E-39F5-4739-8948-8535E1E1995E}" presName="Name8" presStyleCnt="0"/>
      <dgm:spPr/>
    </dgm:pt>
    <dgm:pt modelId="{8A8FD04C-19A3-4A03-B2AC-2AC81C118518}" type="pres">
      <dgm:prSet presAssocID="{EFC1E66E-39F5-4739-8948-8535E1E1995E}" presName="level" presStyleLbl="node1" presStyleIdx="2" presStyleCnt="5" custScaleX="99344" custScaleY="61554" custLinFactNeighborX="-305" custLinFactNeighborY="-40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A6823-627D-4666-A307-5F031F002E81}" type="pres">
      <dgm:prSet presAssocID="{EFC1E66E-39F5-4739-8948-8535E1E199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40E57-0415-4804-A13D-9D089F459C23}" type="pres">
      <dgm:prSet presAssocID="{74FAA7BE-9D60-4FC1-A3B7-6FB6FAB5F196}" presName="Name8" presStyleCnt="0"/>
      <dgm:spPr/>
    </dgm:pt>
    <dgm:pt modelId="{45634401-6D2C-4640-A014-96E0D169FA4B}" type="pres">
      <dgm:prSet presAssocID="{74FAA7BE-9D60-4FC1-A3B7-6FB6FAB5F196}" presName="level" presStyleLbl="node1" presStyleIdx="3" presStyleCnt="5" custScaleY="59710" custLinFactNeighborX="-324" custLinFactNeighborY="-40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B392F-A432-47D6-A2A3-22ED485705D5}" type="pres">
      <dgm:prSet presAssocID="{74FAA7BE-9D60-4FC1-A3B7-6FB6FAB5F19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F4603-FDB9-47FF-A747-4A65B10B5510}" type="pres">
      <dgm:prSet presAssocID="{8AF5DB63-A10E-43CC-AC19-25040ACA06B4}" presName="Name8" presStyleCnt="0"/>
      <dgm:spPr/>
    </dgm:pt>
    <dgm:pt modelId="{335FD17D-9066-4BFA-87A7-E1BD5B0EBEF9}" type="pres">
      <dgm:prSet presAssocID="{8AF5DB63-A10E-43CC-AC19-25040ACA06B4}" presName="level" presStyleLbl="node1" presStyleIdx="4" presStyleCnt="5" custScaleY="36605" custLinFactNeighborY="-56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C5ED7-B157-407F-91F2-CC0F8400E09C}" type="pres">
      <dgm:prSet presAssocID="{8AF5DB63-A10E-43CC-AC19-25040ACA06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380AB6-27F8-471D-B56B-D4BA11B3683B}" type="presOf" srcId="{EFC1E66E-39F5-4739-8948-8535E1E1995E}" destId="{8A8FD04C-19A3-4A03-B2AC-2AC81C118518}" srcOrd="0" destOrd="0" presId="urn:microsoft.com/office/officeart/2005/8/layout/pyramid1"/>
    <dgm:cxn modelId="{CC360F6A-BD0A-4AF7-A156-B2CC945B61C7}" type="presOf" srcId="{46D67E43-31ED-4CF8-A593-C6268813629D}" destId="{89DFAB46-AC6E-4D37-B698-41C60FA25766}" srcOrd="0" destOrd="0" presId="urn:microsoft.com/office/officeart/2005/8/layout/pyramid1"/>
    <dgm:cxn modelId="{C135401E-0EE7-464D-A7DE-1935AA4EACC1}" type="presOf" srcId="{74FAA7BE-9D60-4FC1-A3B7-6FB6FAB5F196}" destId="{45634401-6D2C-4640-A014-96E0D169FA4B}" srcOrd="0" destOrd="0" presId="urn:microsoft.com/office/officeart/2005/8/layout/pyramid1"/>
    <dgm:cxn modelId="{24EB9440-0902-4C12-888A-20372A0C7D2C}" srcId="{74AD1C1A-3D4C-45DB-AFA7-BAC1CDDF45B7}" destId="{EFC1E66E-39F5-4739-8948-8535E1E1995E}" srcOrd="2" destOrd="0" parTransId="{B213B5E8-5839-407F-B49C-373F616CB1DB}" sibTransId="{1F370DAF-A731-4034-A1FD-68D401385B3B}"/>
    <dgm:cxn modelId="{CB1E4571-061E-4F76-9456-6E7C6989AA3B}" type="presOf" srcId="{74AD1C1A-3D4C-45DB-AFA7-BAC1CDDF45B7}" destId="{B18AE122-8BE1-457A-92C8-0759FF723A06}" srcOrd="0" destOrd="0" presId="urn:microsoft.com/office/officeart/2005/8/layout/pyramid1"/>
    <dgm:cxn modelId="{AFDD32CD-B6B8-4ADB-B37C-19B3BEAA583D}" type="presOf" srcId="{74FAA7BE-9D60-4FC1-A3B7-6FB6FAB5F196}" destId="{D24B392F-A432-47D6-A2A3-22ED485705D5}" srcOrd="1" destOrd="0" presId="urn:microsoft.com/office/officeart/2005/8/layout/pyramid1"/>
    <dgm:cxn modelId="{6984C926-1E5D-451E-9541-2C04A529434C}" type="presOf" srcId="{8AF5DB63-A10E-43CC-AC19-25040ACA06B4}" destId="{F37C5ED7-B157-407F-91F2-CC0F8400E09C}" srcOrd="1" destOrd="0" presId="urn:microsoft.com/office/officeart/2005/8/layout/pyramid1"/>
    <dgm:cxn modelId="{8FB18CE7-EC56-4241-8DFE-EE50429E9453}" type="presOf" srcId="{2BD47294-1525-4B14-B304-EF02C4AFE709}" destId="{A6262035-1DB3-4154-8804-DF716285E3A4}" srcOrd="0" destOrd="0" presId="urn:microsoft.com/office/officeart/2005/8/layout/pyramid1"/>
    <dgm:cxn modelId="{3EBBB007-3AA5-4774-90C8-5AF521B172BE}" type="presOf" srcId="{46D67E43-31ED-4CF8-A593-C6268813629D}" destId="{566FF61E-8AE8-447C-AADD-A74B0CD1EEF8}" srcOrd="1" destOrd="0" presId="urn:microsoft.com/office/officeart/2005/8/layout/pyramid1"/>
    <dgm:cxn modelId="{2DEAF931-FA68-4FAD-B798-05401D80B0A6}" srcId="{74AD1C1A-3D4C-45DB-AFA7-BAC1CDDF45B7}" destId="{74FAA7BE-9D60-4FC1-A3B7-6FB6FAB5F196}" srcOrd="3" destOrd="0" parTransId="{EB409CA2-C96A-497A-A81B-E7E2FE191AE2}" sibTransId="{C028103A-8233-4E3F-845E-CB62C90B0607}"/>
    <dgm:cxn modelId="{53CDF262-FFA2-4473-B2EB-D04DB029AED2}" type="presOf" srcId="{2BD47294-1525-4B14-B304-EF02C4AFE709}" destId="{3EE14BB6-4233-4781-8F96-4029FE1E93F1}" srcOrd="1" destOrd="0" presId="urn:microsoft.com/office/officeart/2005/8/layout/pyramid1"/>
    <dgm:cxn modelId="{9D85CCE4-CB35-4067-8251-3FA57A263778}" srcId="{74AD1C1A-3D4C-45DB-AFA7-BAC1CDDF45B7}" destId="{2BD47294-1525-4B14-B304-EF02C4AFE709}" srcOrd="1" destOrd="0" parTransId="{93F64E11-4F76-42FF-A287-578CD175A54D}" sibTransId="{98E5AA04-71A4-44EB-B0FA-858264F9B29E}"/>
    <dgm:cxn modelId="{FE8B5931-9BE3-4EA3-8121-A78BC0B74851}" srcId="{74AD1C1A-3D4C-45DB-AFA7-BAC1CDDF45B7}" destId="{46D67E43-31ED-4CF8-A593-C6268813629D}" srcOrd="0" destOrd="0" parTransId="{97BE76A4-15AE-450D-A386-3EEFA643226C}" sibTransId="{97D94201-5A3F-4049-997F-217FD5FE674B}"/>
    <dgm:cxn modelId="{D0548563-D5B1-49BD-A886-6CE9294D83EB}" type="presOf" srcId="{EFC1E66E-39F5-4739-8948-8535E1E1995E}" destId="{DC1A6823-627D-4666-A307-5F031F002E81}" srcOrd="1" destOrd="0" presId="urn:microsoft.com/office/officeart/2005/8/layout/pyramid1"/>
    <dgm:cxn modelId="{628F4353-9E75-4802-B7E2-1A09EB446392}" type="presOf" srcId="{8AF5DB63-A10E-43CC-AC19-25040ACA06B4}" destId="{335FD17D-9066-4BFA-87A7-E1BD5B0EBEF9}" srcOrd="0" destOrd="0" presId="urn:microsoft.com/office/officeart/2005/8/layout/pyramid1"/>
    <dgm:cxn modelId="{58D08C3A-0857-4005-9B41-BEDAAE9B5CD9}" srcId="{74AD1C1A-3D4C-45DB-AFA7-BAC1CDDF45B7}" destId="{8AF5DB63-A10E-43CC-AC19-25040ACA06B4}" srcOrd="4" destOrd="0" parTransId="{25EDEA02-4CD8-4EBB-A733-10F47D9F60FC}" sibTransId="{D540D182-6354-43B5-81F5-C957EDDC8C22}"/>
    <dgm:cxn modelId="{05ADDC10-E6E5-4B51-B55A-8653222A058C}" type="presParOf" srcId="{B18AE122-8BE1-457A-92C8-0759FF723A06}" destId="{C3C24E17-E899-471B-AADF-AB65E1FD4547}" srcOrd="0" destOrd="0" presId="urn:microsoft.com/office/officeart/2005/8/layout/pyramid1"/>
    <dgm:cxn modelId="{DC0D7D8A-BDCC-433B-85E6-CB6CD4334545}" type="presParOf" srcId="{C3C24E17-E899-471B-AADF-AB65E1FD4547}" destId="{89DFAB46-AC6E-4D37-B698-41C60FA25766}" srcOrd="0" destOrd="0" presId="urn:microsoft.com/office/officeart/2005/8/layout/pyramid1"/>
    <dgm:cxn modelId="{28808696-7729-4F3E-BBB2-B9CD60B97596}" type="presParOf" srcId="{C3C24E17-E899-471B-AADF-AB65E1FD4547}" destId="{566FF61E-8AE8-447C-AADD-A74B0CD1EEF8}" srcOrd="1" destOrd="0" presId="urn:microsoft.com/office/officeart/2005/8/layout/pyramid1"/>
    <dgm:cxn modelId="{64CD6167-A565-46DA-984B-931C8BDD1F75}" type="presParOf" srcId="{B18AE122-8BE1-457A-92C8-0759FF723A06}" destId="{372B0A01-F608-4945-A2BE-4C3B7C3661EF}" srcOrd="1" destOrd="0" presId="urn:microsoft.com/office/officeart/2005/8/layout/pyramid1"/>
    <dgm:cxn modelId="{59D38197-B634-4D67-885F-A1B172DF0887}" type="presParOf" srcId="{372B0A01-F608-4945-A2BE-4C3B7C3661EF}" destId="{A6262035-1DB3-4154-8804-DF716285E3A4}" srcOrd="0" destOrd="0" presId="urn:microsoft.com/office/officeart/2005/8/layout/pyramid1"/>
    <dgm:cxn modelId="{ADD73574-B183-4B19-B824-62F527355C1F}" type="presParOf" srcId="{372B0A01-F608-4945-A2BE-4C3B7C3661EF}" destId="{3EE14BB6-4233-4781-8F96-4029FE1E93F1}" srcOrd="1" destOrd="0" presId="urn:microsoft.com/office/officeart/2005/8/layout/pyramid1"/>
    <dgm:cxn modelId="{3F84554A-2AAD-4E13-9D7F-6E093D19EC08}" type="presParOf" srcId="{B18AE122-8BE1-457A-92C8-0759FF723A06}" destId="{060B71AD-A7FE-486B-AD97-492AFB405780}" srcOrd="2" destOrd="0" presId="urn:microsoft.com/office/officeart/2005/8/layout/pyramid1"/>
    <dgm:cxn modelId="{279F0FD3-24EB-46F0-A600-5747DC5FF193}" type="presParOf" srcId="{060B71AD-A7FE-486B-AD97-492AFB405780}" destId="{8A8FD04C-19A3-4A03-B2AC-2AC81C118518}" srcOrd="0" destOrd="0" presId="urn:microsoft.com/office/officeart/2005/8/layout/pyramid1"/>
    <dgm:cxn modelId="{DD5FE3C5-6133-40BE-9D9A-E82653F16645}" type="presParOf" srcId="{060B71AD-A7FE-486B-AD97-492AFB405780}" destId="{DC1A6823-627D-4666-A307-5F031F002E81}" srcOrd="1" destOrd="0" presId="urn:microsoft.com/office/officeart/2005/8/layout/pyramid1"/>
    <dgm:cxn modelId="{CBF745AE-3CD4-4390-A25A-1632E82FC21D}" type="presParOf" srcId="{B18AE122-8BE1-457A-92C8-0759FF723A06}" destId="{F6840E57-0415-4804-A13D-9D089F459C23}" srcOrd="3" destOrd="0" presId="urn:microsoft.com/office/officeart/2005/8/layout/pyramid1"/>
    <dgm:cxn modelId="{FD24E493-4BA8-4EBC-91D6-4D1A2AD53B71}" type="presParOf" srcId="{F6840E57-0415-4804-A13D-9D089F459C23}" destId="{45634401-6D2C-4640-A014-96E0D169FA4B}" srcOrd="0" destOrd="0" presId="urn:microsoft.com/office/officeart/2005/8/layout/pyramid1"/>
    <dgm:cxn modelId="{872C503A-DD22-4BE7-A589-22FB28A53916}" type="presParOf" srcId="{F6840E57-0415-4804-A13D-9D089F459C23}" destId="{D24B392F-A432-47D6-A2A3-22ED485705D5}" srcOrd="1" destOrd="0" presId="urn:microsoft.com/office/officeart/2005/8/layout/pyramid1"/>
    <dgm:cxn modelId="{18E41202-929A-4DA9-83FD-770A14A2B0F4}" type="presParOf" srcId="{B18AE122-8BE1-457A-92C8-0759FF723A06}" destId="{4BAF4603-FDB9-47FF-A747-4A65B10B5510}" srcOrd="4" destOrd="0" presId="urn:microsoft.com/office/officeart/2005/8/layout/pyramid1"/>
    <dgm:cxn modelId="{0E9EE641-4EFE-4365-AA59-758DD109F6A7}" type="presParOf" srcId="{4BAF4603-FDB9-47FF-A747-4A65B10B5510}" destId="{335FD17D-9066-4BFA-87A7-E1BD5B0EBEF9}" srcOrd="0" destOrd="0" presId="urn:microsoft.com/office/officeart/2005/8/layout/pyramid1"/>
    <dgm:cxn modelId="{D37883CD-357E-48AD-B867-19B83859036D}" type="presParOf" srcId="{4BAF4603-FDB9-47FF-A747-4A65B10B5510}" destId="{F37C5ED7-B157-407F-91F2-CC0F8400E09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FAB46-AC6E-4D37-B698-41C60FA25766}">
      <dsp:nvSpPr>
        <dsp:cNvPr id="0" name=""/>
        <dsp:cNvSpPr/>
      </dsp:nvSpPr>
      <dsp:spPr>
        <a:xfrm>
          <a:off x="2035026" y="0"/>
          <a:ext cx="1775165" cy="1385012"/>
        </a:xfrm>
        <a:prstGeom prst="trapezoid">
          <a:avLst>
            <a:gd name="adj" fmla="val 63499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b="1" kern="1200" noProof="0" dirty="0" smtClean="0">
            <a:latin typeface="+mn-lt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b="1" kern="1200" noProof="0" dirty="0" smtClean="0">
            <a:latin typeface="+mn-lt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err="1" smtClean="0">
              <a:effectLst/>
              <a:latin typeface="+mn-lt"/>
            </a:rPr>
            <a:t>T</a:t>
          </a:r>
          <a:r>
            <a:rPr lang="fr-FR" sz="1200" b="1" kern="1200" noProof="0" dirty="0" err="1" smtClean="0">
              <a:effectLst/>
              <a:latin typeface="+mn-lt"/>
            </a:rPr>
            <a:t>central</a:t>
          </a:r>
          <a:r>
            <a:rPr lang="fr-FR" sz="1200" b="1" kern="1200" noProof="0" dirty="0" smtClean="0">
              <a:effectLst/>
              <a:latin typeface="+mn-lt"/>
            </a:rPr>
            <a:t> </a:t>
          </a:r>
          <a:r>
            <a:rPr lang="fr-FR" sz="1500" b="1" kern="1200" noProof="0" dirty="0" smtClean="0">
              <a:effectLst/>
              <a:latin typeface="+mn-lt"/>
            </a:rPr>
            <a:t>&gt; 43°C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i="1" kern="1200" noProof="0" dirty="0" smtClean="0">
              <a:latin typeface="+mn-lt"/>
            </a:rPr>
            <a:t>Mortel</a:t>
          </a:r>
        </a:p>
      </dsp:txBody>
      <dsp:txXfrm>
        <a:off x="2035026" y="0"/>
        <a:ext cx="1775165" cy="1385012"/>
      </dsp:txXfrm>
    </dsp:sp>
    <dsp:sp modelId="{A6262035-1DB3-4154-8804-DF716285E3A4}">
      <dsp:nvSpPr>
        <dsp:cNvPr id="0" name=""/>
        <dsp:cNvSpPr/>
      </dsp:nvSpPr>
      <dsp:spPr>
        <a:xfrm>
          <a:off x="1411817" y="1344318"/>
          <a:ext cx="3014417" cy="1009399"/>
        </a:xfrm>
        <a:prstGeom prst="trapezoid">
          <a:avLst>
            <a:gd name="adj" fmla="val 63499"/>
          </a:avLst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err="1" smtClean="0">
              <a:latin typeface="+mn-lt"/>
            </a:rPr>
            <a:t>T</a:t>
          </a:r>
          <a:r>
            <a:rPr lang="fr-FR" sz="1200" b="1" kern="1200" noProof="0" dirty="0" err="1" smtClean="0">
              <a:latin typeface="+mn-lt"/>
            </a:rPr>
            <a:t>central</a:t>
          </a:r>
          <a:r>
            <a:rPr lang="fr-FR" sz="1200" b="1" kern="1200" noProof="0" dirty="0" smtClean="0">
              <a:latin typeface="+mn-lt"/>
            </a:rPr>
            <a:t> </a:t>
          </a:r>
          <a:r>
            <a:rPr lang="fr-FR" sz="1500" b="1" kern="1200" noProof="0" dirty="0" smtClean="0">
              <a:latin typeface="+mn-lt"/>
            </a:rPr>
            <a:t>&gt; </a:t>
          </a:r>
          <a:r>
            <a:rPr lang="en-US" sz="1500" b="1" kern="1200" dirty="0" smtClean="0">
              <a:latin typeface="+mn-lt"/>
            </a:rPr>
            <a:t>41°C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i="1" kern="1200" dirty="0" smtClean="0">
              <a:latin typeface="+mn-lt"/>
            </a:rPr>
            <a:t>Thermorégulation échec</a:t>
          </a:r>
          <a:endParaRPr lang="en-US" sz="1500" b="1" i="1" kern="1200" dirty="0" smtClean="0">
            <a:latin typeface="+mn-lt"/>
          </a:endParaRPr>
        </a:p>
      </dsp:txBody>
      <dsp:txXfrm>
        <a:off x="1939340" y="1344318"/>
        <a:ext cx="1959371" cy="1009399"/>
      </dsp:txXfrm>
    </dsp:sp>
    <dsp:sp modelId="{8A8FD04C-19A3-4A03-B2AC-2AC81C118518}">
      <dsp:nvSpPr>
        <dsp:cNvPr id="0" name=""/>
        <dsp:cNvSpPr/>
      </dsp:nvSpPr>
      <dsp:spPr>
        <a:xfrm>
          <a:off x="871768" y="2336518"/>
          <a:ext cx="4126649" cy="876440"/>
        </a:xfrm>
        <a:prstGeom prst="trapezoid">
          <a:avLst>
            <a:gd name="adj" fmla="val 63499"/>
          </a:avLst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noProof="0" dirty="0" err="1" smtClean="0">
              <a:latin typeface="+mn-lt"/>
            </a:rPr>
            <a:t>T</a:t>
          </a:r>
          <a:r>
            <a:rPr lang="fr-FR" sz="1200" b="1" kern="1200" noProof="0" dirty="0" err="1" smtClean="0">
              <a:latin typeface="+mn-lt"/>
            </a:rPr>
            <a:t>central</a:t>
          </a:r>
          <a:r>
            <a:rPr lang="fr-FR" sz="1500" b="1" kern="1200" noProof="0" dirty="0" smtClean="0">
              <a:latin typeface="+mn-lt"/>
            </a:rPr>
            <a:t> &gt; 39°C   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i="1" kern="1200" noProof="0" dirty="0" smtClean="0">
              <a:latin typeface="+mn-lt"/>
            </a:rPr>
            <a:t>Performance diminue </a:t>
          </a:r>
        </a:p>
      </dsp:txBody>
      <dsp:txXfrm>
        <a:off x="1593931" y="2336518"/>
        <a:ext cx="2682322" cy="876440"/>
      </dsp:txXfrm>
    </dsp:sp>
    <dsp:sp modelId="{45634401-6D2C-4640-A014-96E0D169FA4B}">
      <dsp:nvSpPr>
        <dsp:cNvPr id="0" name=""/>
        <dsp:cNvSpPr/>
      </dsp:nvSpPr>
      <dsp:spPr>
        <a:xfrm>
          <a:off x="313999" y="3212958"/>
          <a:ext cx="5233611" cy="850184"/>
        </a:xfrm>
        <a:prstGeom prst="trapezoid">
          <a:avLst>
            <a:gd name="adj" fmla="val 63499"/>
          </a:avLst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err="1" smtClean="0">
              <a:latin typeface="+mn-lt"/>
            </a:rPr>
            <a:t>T</a:t>
          </a:r>
          <a:r>
            <a:rPr lang="en-US" sz="1200" b="1" kern="1200" dirty="0" err="1" smtClean="0">
              <a:latin typeface="+mn-lt"/>
            </a:rPr>
            <a:t>cental</a:t>
          </a:r>
          <a:r>
            <a:rPr lang="en-US" sz="1500" b="1" kern="1200" dirty="0" smtClean="0">
              <a:latin typeface="+mn-lt"/>
            </a:rPr>
            <a:t> &gt; 37°C                 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1" kern="1200" dirty="0" smtClean="0">
              <a:latin typeface="+mn-lt"/>
            </a:rPr>
            <a:t>Transpiration</a:t>
          </a:r>
          <a:endParaRPr lang="en-US" sz="1500" b="1" i="1" kern="1200" dirty="0">
            <a:latin typeface="+mn-lt"/>
          </a:endParaRPr>
        </a:p>
      </dsp:txBody>
      <dsp:txXfrm>
        <a:off x="1229881" y="3212958"/>
        <a:ext cx="3401847" cy="850184"/>
      </dsp:txXfrm>
    </dsp:sp>
    <dsp:sp modelId="{335FD17D-9066-4BFA-87A7-E1BD5B0EBEF9}">
      <dsp:nvSpPr>
        <dsp:cNvPr id="0" name=""/>
        <dsp:cNvSpPr/>
      </dsp:nvSpPr>
      <dsp:spPr>
        <a:xfrm>
          <a:off x="0" y="4039933"/>
          <a:ext cx="5895524" cy="521202"/>
        </a:xfrm>
        <a:prstGeom prst="trapezoid">
          <a:avLst>
            <a:gd name="adj" fmla="val 63499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b="1" kern="1200" dirty="0" smtClean="0">
              <a:latin typeface="+mn-lt"/>
            </a:rPr>
            <a:t>Climat neutre (</a:t>
          </a:r>
          <a:r>
            <a:rPr lang="fr-FR" sz="1500" b="1" kern="1200" dirty="0" err="1" smtClean="0">
              <a:latin typeface="+mn-lt"/>
            </a:rPr>
            <a:t>T</a:t>
          </a:r>
          <a:r>
            <a:rPr lang="fr-FR" sz="1200" b="1" kern="1200" dirty="0" err="1" smtClean="0">
              <a:latin typeface="+mn-lt"/>
            </a:rPr>
            <a:t>central</a:t>
          </a:r>
          <a:r>
            <a:rPr lang="fr-FR" sz="1200" b="1" kern="1200" dirty="0" smtClean="0">
              <a:latin typeface="+mn-lt"/>
            </a:rPr>
            <a:t> </a:t>
          </a:r>
          <a:r>
            <a:rPr lang="fr-FR" sz="1500" b="1" kern="1200" dirty="0" smtClean="0">
              <a:latin typeface="+mn-lt"/>
            </a:rPr>
            <a:t>= 37°)</a:t>
          </a:r>
          <a:endParaRPr lang="en-US" sz="1400" b="1" i="1" kern="1200" dirty="0">
            <a:latin typeface="+mn-lt"/>
          </a:endParaRPr>
        </a:p>
      </dsp:txBody>
      <dsp:txXfrm>
        <a:off x="1031716" y="4039933"/>
        <a:ext cx="3832091" cy="521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17DA9-989A-419D-A33C-02D16DF3CE4D}" type="datetimeFigureOut">
              <a:rPr lang="fr-FR" smtClean="0"/>
              <a:t>09/09/2019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3A8E8-BFD6-49E7-A79E-F00F83964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7F8E2-D8FA-B842-8316-507A7772431F}" type="slidenum">
              <a:rPr lang="fr-FR"/>
              <a:pPr/>
              <a:t>1</a:t>
            </a:fld>
            <a:endParaRPr lang="fr-FR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767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pg</a:t>
            </a:r>
            <a:r>
              <a:rPr lang="fr-FR" dirty="0" smtClean="0"/>
              <a:t> 58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gauthier</a:t>
            </a:r>
            <a:r>
              <a:rPr lang="fr-FR" dirty="0" smtClean="0"/>
              <a:t> membrane </a:t>
            </a:r>
            <a:r>
              <a:rPr lang="fr-FR" dirty="0" err="1" smtClean="0"/>
              <a:t>semi-permeable</a:t>
            </a:r>
            <a:r>
              <a:rPr lang="fr-FR" baseline="0" dirty="0" smtClean="0"/>
              <a:t> </a:t>
            </a:r>
            <a:r>
              <a:rPr lang="fr-FR" baseline="0" dirty="0" smtClean="0"/>
              <a:t>pg119 pg105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3A8E8-BFD6-49E7-A79E-F00F83964D1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45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Page 47 </a:t>
            </a:r>
            <a:r>
              <a:rPr lang="fr-FR" dirty="0" err="1" smtClean="0"/>
              <a:t>these</a:t>
            </a:r>
            <a:r>
              <a:rPr lang="fr-FR" dirty="0" smtClean="0"/>
              <a:t> Aude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3A8E8-BFD6-49E7-A79E-F00F83964D1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21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3A8E8-BFD6-49E7-A79E-F00F83964D1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46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72B1-78BD-40FE-ABBD-F36B0E6E419C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43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488E-F8BF-4874-89F8-26D3B8449675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9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E08AB-9D38-4D54-B1A4-6132788935B3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6ED90-BE26-4ED8-8BEB-A353C4787F6F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00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4D68-813B-4AF7-9B63-21B462E7DB24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55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F066-F0BC-45D1-9386-1C353FD8B597}" type="datetime1">
              <a:rPr lang="fr-FR" smtClean="0"/>
              <a:t>09/09/2019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5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C18F-FB66-4091-8898-B95878AB0874}" type="datetime1">
              <a:rPr lang="fr-FR" smtClean="0"/>
              <a:t>09/09/2019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46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D89D-D825-4420-B4AA-E62A0A69C045}" type="datetime1">
              <a:rPr lang="fr-FR" smtClean="0"/>
              <a:t>09/09/2019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9015-94FD-42E3-9B9A-45E239770B86}" type="datetime1">
              <a:rPr lang="fr-FR" smtClean="0"/>
              <a:t>09/09/2019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37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0490-38EC-45FD-89E0-8BD70B633878}" type="datetime1">
              <a:rPr lang="fr-FR" smtClean="0"/>
              <a:t>09/09/2019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83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1A447-42F4-4ECF-9598-BC4E3F0077D1}" type="datetime1">
              <a:rPr lang="fr-FR" smtClean="0"/>
              <a:t>09/09/2019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11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4C11D-2BAA-4940-AFFB-9290ECC49777}" type="datetime1">
              <a:rPr lang="fr-FR" smtClean="0"/>
              <a:t>09/09/2019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9D9CC-0D91-4D93-A8D7-383A317CE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86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7.jpeg"/><Relationship Id="rId4" Type="http://schemas.openxmlformats.org/officeDocument/2006/relationships/diagramData" Target="../diagrams/data1.xml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emf"/><Relationship Id="rId15" Type="http://schemas.openxmlformats.org/officeDocument/2006/relationships/image" Target="../media/image1.emf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2.jpg"/><Relationship Id="rId5" Type="http://schemas.openxmlformats.org/officeDocument/2006/relationships/image" Target="../media/image55.png"/><Relationship Id="rId10" Type="http://schemas.openxmlformats.org/officeDocument/2006/relationships/image" Target="../media/image1.emf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" Type="http://schemas.openxmlformats.org/officeDocument/2006/relationships/hyperlink" Target="http://www.iemn.univ-lille1.fr/" TargetMode="External"/><Relationship Id="rId21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emf"/><Relationship Id="rId24" Type="http://schemas.openxmlformats.org/officeDocument/2006/relationships/image" Target="../media/image22.jpeg"/><Relationship Id="rId32" Type="http://schemas.openxmlformats.org/officeDocument/2006/relationships/image" Target="../media/image2.jpg"/><Relationship Id="rId5" Type="http://schemas.microsoft.com/office/2007/relationships/hdphoto" Target="../media/hdphoto1.wdp"/><Relationship Id="rId15" Type="http://schemas.openxmlformats.org/officeDocument/2006/relationships/image" Target="../media/image13.gif"/><Relationship Id="rId23" Type="http://schemas.openxmlformats.org/officeDocument/2006/relationships/image" Target="../media/image21.gif"/><Relationship Id="rId28" Type="http://schemas.openxmlformats.org/officeDocument/2006/relationships/image" Target="../media/image26.jpeg"/><Relationship Id="rId10" Type="http://schemas.openxmlformats.org/officeDocument/2006/relationships/image" Target="../media/image9.png"/><Relationship Id="rId19" Type="http://schemas.openxmlformats.org/officeDocument/2006/relationships/image" Target="../media/image17.jpeg"/><Relationship Id="rId31" Type="http://schemas.openxmlformats.org/officeDocument/2006/relationships/image" Target="../media/image1.emf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20.jpeg"/><Relationship Id="rId27" Type="http://schemas.openxmlformats.org/officeDocument/2006/relationships/image" Target="../media/image25.emf"/><Relationship Id="rId30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0.png"/><Relationship Id="rId18" Type="http://schemas.openxmlformats.org/officeDocument/2006/relationships/image" Target="../media/image13.gif"/><Relationship Id="rId26" Type="http://schemas.openxmlformats.org/officeDocument/2006/relationships/image" Target="../media/image77.jpeg"/><Relationship Id="rId3" Type="http://schemas.openxmlformats.org/officeDocument/2006/relationships/hyperlink" Target="http://www.iemn.univ-lille1.fr/" TargetMode="External"/><Relationship Id="rId21" Type="http://schemas.microsoft.com/office/2007/relationships/hdphoto" Target="../media/hdphoto4.wdp"/><Relationship Id="rId7" Type="http://schemas.openxmlformats.org/officeDocument/2006/relationships/image" Target="../media/image68.jpeg"/><Relationship Id="rId12" Type="http://schemas.openxmlformats.org/officeDocument/2006/relationships/image" Target="../media/image8.png"/><Relationship Id="rId17" Type="http://schemas.microsoft.com/office/2007/relationships/hdphoto" Target="../media/hdphoto3.wdp"/><Relationship Id="rId25" Type="http://schemas.openxmlformats.org/officeDocument/2006/relationships/image" Target="../media/image76.jpeg"/><Relationship Id="rId2" Type="http://schemas.openxmlformats.org/officeDocument/2006/relationships/image" Target="../media/image3.jpeg"/><Relationship Id="rId16" Type="http://schemas.openxmlformats.org/officeDocument/2006/relationships/image" Target="../media/image72.png"/><Relationship Id="rId20" Type="http://schemas.openxmlformats.org/officeDocument/2006/relationships/image" Target="../media/image73.png"/><Relationship Id="rId29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.png"/><Relationship Id="rId24" Type="http://schemas.openxmlformats.org/officeDocument/2006/relationships/image" Target="../media/image75.png"/><Relationship Id="rId5" Type="http://schemas.microsoft.com/office/2007/relationships/hdphoto" Target="../media/hdphoto1.wdp"/><Relationship Id="rId15" Type="http://schemas.openxmlformats.org/officeDocument/2006/relationships/image" Target="../media/image71.png"/><Relationship Id="rId23" Type="http://schemas.openxmlformats.org/officeDocument/2006/relationships/image" Target="../media/image74.png"/><Relationship Id="rId28" Type="http://schemas.openxmlformats.org/officeDocument/2006/relationships/image" Target="../media/image79.jpeg"/><Relationship Id="rId10" Type="http://schemas.openxmlformats.org/officeDocument/2006/relationships/image" Target="../media/image69.png"/><Relationship Id="rId19" Type="http://schemas.openxmlformats.org/officeDocument/2006/relationships/image" Target="../media/image14.png"/><Relationship Id="rId31" Type="http://schemas.openxmlformats.org/officeDocument/2006/relationships/image" Target="../media/image82.png"/><Relationship Id="rId4" Type="http://schemas.openxmlformats.org/officeDocument/2006/relationships/image" Target="../media/image4.png"/><Relationship Id="rId9" Type="http://schemas.openxmlformats.org/officeDocument/2006/relationships/image" Target="../media/image28.jpeg"/><Relationship Id="rId14" Type="http://schemas.openxmlformats.org/officeDocument/2006/relationships/image" Target="../media/image10.emf"/><Relationship Id="rId22" Type="http://schemas.openxmlformats.org/officeDocument/2006/relationships/image" Target="../media/image15.png"/><Relationship Id="rId27" Type="http://schemas.openxmlformats.org/officeDocument/2006/relationships/image" Target="../media/image78.jpeg"/><Relationship Id="rId30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pont.com/" TargetMode="External"/><Relationship Id="rId2" Type="http://schemas.openxmlformats.org/officeDocument/2006/relationships/hyperlink" Target="http://www.ugent.be/ea/match/textiles/en/research/projects/afgelopenprojecten/hydra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tiff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" y="3122953"/>
            <a:ext cx="12191999" cy="1080120"/>
          </a:xfrm>
          <a:noFill/>
        </p:spPr>
        <p:txBody>
          <a:bodyPr>
            <a:noAutofit/>
          </a:bodyPr>
          <a:lstStyle/>
          <a:p>
            <a:pPr algn="ctr"/>
            <a:r>
              <a:rPr lang="fr-FR" sz="3500" b="1" dirty="0"/>
              <a:t>Confort Thermique :</a:t>
            </a:r>
            <a:br>
              <a:rPr lang="fr-FR" sz="3500" b="1" dirty="0"/>
            </a:br>
            <a:r>
              <a:rPr lang="fr-FR" sz="3500" b="1" dirty="0"/>
              <a:t>Impact du Couplage </a:t>
            </a:r>
            <a:r>
              <a:rPr lang="fr-FR" sz="3500" b="1" dirty="0" smtClean="0"/>
              <a:t>des Transferts Thermiques et Hydriques</a:t>
            </a:r>
            <a:r>
              <a:rPr lang="fr-FR" sz="3500" b="1" dirty="0"/>
              <a:t/>
            </a:r>
            <a:br>
              <a:rPr lang="fr-FR" sz="3500" b="1" dirty="0"/>
            </a:br>
            <a:endParaRPr lang="fr-FR" sz="35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156" y="0"/>
            <a:ext cx="3287843" cy="1326709"/>
          </a:xfrm>
          <a:prstGeom prst="rect">
            <a:avLst/>
          </a:prstGeom>
        </p:spPr>
      </p:pic>
      <p:pic>
        <p:nvPicPr>
          <p:cNvPr id="5" name="Image 4" descr="Yncrea_BM_HEI_horizontal_couleurs_CMJN_72dpi (002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3220" cy="1326709"/>
          </a:xfrm>
          <a:prstGeom prst="rect">
            <a:avLst/>
          </a:prstGeom>
          <a:noFill/>
        </p:spPr>
      </p:pic>
      <p:sp>
        <p:nvSpPr>
          <p:cNvPr id="6" name="Rectangle 28"/>
          <p:cNvSpPr txBox="1">
            <a:spLocks noChangeArrowheads="1"/>
          </p:cNvSpPr>
          <p:nvPr/>
        </p:nvSpPr>
        <p:spPr>
          <a:xfrm>
            <a:off x="-2" y="1892829"/>
            <a:ext cx="121920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500" b="1" dirty="0" smtClean="0">
                <a:solidFill>
                  <a:srgbClr val="C00000"/>
                </a:solidFill>
              </a:rPr>
              <a:t>JOURNEE DE LANCEMENT – PROJET PHOTOTEX</a:t>
            </a:r>
            <a:endParaRPr lang="fr-FR" sz="3500" b="1" dirty="0">
              <a:solidFill>
                <a:srgbClr val="C00000"/>
              </a:solidFill>
            </a:endParaRPr>
          </a:p>
        </p:txBody>
      </p:sp>
      <p:sp>
        <p:nvSpPr>
          <p:cNvPr id="7" name="Rectangle 28"/>
          <p:cNvSpPr txBox="1">
            <a:spLocks noChangeArrowheads="1"/>
          </p:cNvSpPr>
          <p:nvPr/>
        </p:nvSpPr>
        <p:spPr>
          <a:xfrm>
            <a:off x="-2" y="4912519"/>
            <a:ext cx="121920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smtClean="0"/>
              <a:t>Hayriye GIDIK VANDERBERCK</a:t>
            </a:r>
            <a:endParaRPr lang="fr-FR" sz="3200" dirty="0"/>
          </a:p>
        </p:txBody>
      </p:sp>
      <p:sp>
        <p:nvSpPr>
          <p:cNvPr id="8" name="Rectangle 28"/>
          <p:cNvSpPr txBox="1">
            <a:spLocks noChangeArrowheads="1"/>
          </p:cNvSpPr>
          <p:nvPr/>
        </p:nvSpPr>
        <p:spPr>
          <a:xfrm>
            <a:off x="0" y="6475600"/>
            <a:ext cx="121920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10 Septembre 2019, HEI – YNCREA (Lille/France)</a:t>
            </a:r>
            <a:endParaRPr lang="fr-FR" sz="1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37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2279576" y="3712804"/>
            <a:ext cx="7632848" cy="14668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279576" y="5809261"/>
            <a:ext cx="7632848" cy="576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021161" y="379692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639616" y="3751919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698596" y="4525422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036606" y="4227349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067732" y="471473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038129" y="3738065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046189" y="4747628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047075" y="4250162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021161" y="472233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104105" y="3723727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104105" y="425401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137890" y="3764451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139494" y="4250162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128081" y="472233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026667" y="400870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904363" y="371280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521412" y="4567739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9053389" y="468221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021162" y="3809699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2639617" y="3764694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2712042" y="4535571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053400" y="4240365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6074455" y="4709593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4053400" y="3751260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059635" y="4756022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5047076" y="4262937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021162" y="4735111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6104106" y="3736502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6110828" y="4264829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137891" y="3777226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139495" y="4262937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128082" y="4735111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8026668" y="4021475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8904364" y="3725579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8521413" y="4580514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9053390" y="4694985"/>
            <a:ext cx="418603" cy="41175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1919536" y="5453770"/>
            <a:ext cx="1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Peau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207569" y="2789474"/>
            <a:ext cx="227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Membrane PU </a:t>
            </a:r>
          </a:p>
          <a:p>
            <a:r>
              <a:rPr lang="fr-FR" dirty="0"/>
              <a:t>+ </a:t>
            </a:r>
          </a:p>
          <a:p>
            <a:r>
              <a:rPr lang="fr-FR" dirty="0"/>
              <a:t>Particules hydrogel</a:t>
            </a:r>
          </a:p>
        </p:txBody>
      </p:sp>
      <p:sp>
        <p:nvSpPr>
          <p:cNvPr id="59" name="Flèche droite 58"/>
          <p:cNvSpPr/>
          <p:nvPr/>
        </p:nvSpPr>
        <p:spPr>
          <a:xfrm>
            <a:off x="2279576" y="2069394"/>
            <a:ext cx="7632848" cy="18002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1487488" y="1709354"/>
            <a:ext cx="2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Conditions normales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8602728" y="1709354"/>
            <a:ext cx="2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Conditions extrêmes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4655840" y="1493330"/>
            <a:ext cx="2952329" cy="43204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Elévation de la température</a:t>
            </a:r>
          </a:p>
        </p:txBody>
      </p:sp>
      <p:sp>
        <p:nvSpPr>
          <p:cNvPr id="74" name="Rectangle à coins arrondis 73"/>
          <p:cNvSpPr/>
          <p:nvPr/>
        </p:nvSpPr>
        <p:spPr>
          <a:xfrm>
            <a:off x="5337790" y="1993378"/>
            <a:ext cx="45719" cy="27705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5201990" y="2261140"/>
            <a:ext cx="42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T°</a:t>
            </a:r>
          </a:p>
        </p:txBody>
      </p:sp>
      <p:sp>
        <p:nvSpPr>
          <p:cNvPr id="77" name="Flèche vers le bas 76"/>
          <p:cNvSpPr/>
          <p:nvPr/>
        </p:nvSpPr>
        <p:spPr>
          <a:xfrm>
            <a:off x="4053400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lèche vers le bas 77"/>
          <p:cNvSpPr/>
          <p:nvPr/>
        </p:nvSpPr>
        <p:spPr>
          <a:xfrm>
            <a:off x="5087889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lèche vers le bas 78"/>
          <p:cNvSpPr/>
          <p:nvPr/>
        </p:nvSpPr>
        <p:spPr>
          <a:xfrm>
            <a:off x="6071081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lèche vers le bas 79"/>
          <p:cNvSpPr/>
          <p:nvPr/>
        </p:nvSpPr>
        <p:spPr>
          <a:xfrm>
            <a:off x="7153160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à coins arrondis 81"/>
          <p:cNvSpPr/>
          <p:nvPr/>
        </p:nvSpPr>
        <p:spPr>
          <a:xfrm>
            <a:off x="4655841" y="2645459"/>
            <a:ext cx="5171027" cy="8359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La température continue d’augmenter</a:t>
            </a:r>
          </a:p>
        </p:txBody>
      </p:sp>
      <p:sp>
        <p:nvSpPr>
          <p:cNvPr id="84" name="Flèche vers le bas 83"/>
          <p:cNvSpPr/>
          <p:nvPr/>
        </p:nvSpPr>
        <p:spPr>
          <a:xfrm>
            <a:off x="4596977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lèche vers le bas 84"/>
          <p:cNvSpPr/>
          <p:nvPr/>
        </p:nvSpPr>
        <p:spPr>
          <a:xfrm>
            <a:off x="5591945" y="5237746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lèche vers le bas 85"/>
          <p:cNvSpPr/>
          <p:nvPr/>
        </p:nvSpPr>
        <p:spPr>
          <a:xfrm>
            <a:off x="6630596" y="5237747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vers le bas 46"/>
          <p:cNvSpPr/>
          <p:nvPr/>
        </p:nvSpPr>
        <p:spPr>
          <a:xfrm>
            <a:off x="4151784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lèche vers le bas 87"/>
          <p:cNvSpPr/>
          <p:nvPr/>
        </p:nvSpPr>
        <p:spPr>
          <a:xfrm>
            <a:off x="4725722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lèche vers le bas 88"/>
          <p:cNvSpPr/>
          <p:nvPr/>
        </p:nvSpPr>
        <p:spPr>
          <a:xfrm>
            <a:off x="5216634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lèche vers le bas 89"/>
          <p:cNvSpPr/>
          <p:nvPr/>
        </p:nvSpPr>
        <p:spPr>
          <a:xfrm>
            <a:off x="5720690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lèche vers le bas 90"/>
          <p:cNvSpPr/>
          <p:nvPr/>
        </p:nvSpPr>
        <p:spPr>
          <a:xfrm>
            <a:off x="6187195" y="3387343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lèche vers le bas 91"/>
          <p:cNvSpPr/>
          <p:nvPr/>
        </p:nvSpPr>
        <p:spPr>
          <a:xfrm>
            <a:off x="6759341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lèche vers le bas 92"/>
          <p:cNvSpPr/>
          <p:nvPr/>
        </p:nvSpPr>
        <p:spPr>
          <a:xfrm>
            <a:off x="7283510" y="3376460"/>
            <a:ext cx="144016" cy="236079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à coins arrondis 93"/>
          <p:cNvSpPr/>
          <p:nvPr/>
        </p:nvSpPr>
        <p:spPr>
          <a:xfrm>
            <a:off x="4125879" y="2645458"/>
            <a:ext cx="4013720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Diffusion rapide de l’humidité</a:t>
            </a:r>
          </a:p>
        </p:txBody>
      </p:sp>
      <p:sp>
        <p:nvSpPr>
          <p:cNvPr id="72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RÉALISATION</a:t>
            </a:r>
            <a:endParaRPr lang="fr-FR" sz="2600" b="1" dirty="0">
              <a:latin typeface="+mn-lt"/>
            </a:endParaRPr>
          </a:p>
        </p:txBody>
      </p:sp>
      <p:sp>
        <p:nvSpPr>
          <p:cNvPr id="73" name="Espace réservé du contenu 2"/>
          <p:cNvSpPr txBox="1">
            <a:spLocks/>
          </p:cNvSpPr>
          <p:nvPr/>
        </p:nvSpPr>
        <p:spPr>
          <a:xfrm>
            <a:off x="-1" y="840511"/>
            <a:ext cx="12192001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i="1" dirty="0" smtClean="0"/>
              <a:t>    Membrane </a:t>
            </a:r>
            <a:r>
              <a:rPr lang="fr-FR" sz="2400" b="1" i="1" dirty="0"/>
              <a:t>thermosensible à </a:t>
            </a:r>
            <a:r>
              <a:rPr lang="fr-FR" sz="2400" b="1" i="1" dirty="0" smtClean="0"/>
              <a:t>perméabilité à </a:t>
            </a:r>
            <a:r>
              <a:rPr lang="fr-FR" sz="2400" b="1" i="1" dirty="0"/>
              <a:t>la vapeur contrôlée</a:t>
            </a:r>
          </a:p>
          <a:p>
            <a:pPr marL="0" indent="0">
              <a:buNone/>
            </a:pPr>
            <a:r>
              <a:rPr lang="fr-FR" sz="2400" b="1" i="1" dirty="0" smtClean="0"/>
              <a:t> </a:t>
            </a:r>
          </a:p>
        </p:txBody>
      </p:sp>
      <p:grpSp>
        <p:nvGrpSpPr>
          <p:cNvPr id="76" name="Groupe 75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83" name="Image 82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87" name="Rectangle à coins arrondis 86"/>
          <p:cNvSpPr/>
          <p:nvPr/>
        </p:nvSpPr>
        <p:spPr>
          <a:xfrm>
            <a:off x="4604022" y="6476876"/>
            <a:ext cx="2983954" cy="336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Transpiration</a:t>
            </a:r>
          </a:p>
        </p:txBody>
      </p:sp>
      <p:sp>
        <p:nvSpPr>
          <p:cNvPr id="48" name="Espace réservé du numéro de diapositive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 rot="16200000">
            <a:off x="-2612039" y="3524139"/>
            <a:ext cx="59590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A. </a:t>
            </a:r>
            <a:r>
              <a:rPr lang="fr-FR" sz="1500" i="1" dirty="0"/>
              <a:t>Morel, G</a:t>
            </a:r>
            <a:r>
              <a:rPr lang="fr-FR" sz="1500" i="1" dirty="0" smtClean="0"/>
              <a:t>estion des transferts thermiques et hydriques au sein d’une structure multicouche textile – développement d’une membrane pour application EPI, 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2014.</a:t>
            </a:r>
            <a:endParaRPr lang="fr-FR" sz="1500" i="1" dirty="0"/>
          </a:p>
        </p:txBody>
      </p:sp>
    </p:spTree>
    <p:extLst>
      <p:ext uri="{BB962C8B-B14F-4D97-AF65-F5344CB8AC3E}">
        <p14:creationId xmlns:p14="http://schemas.microsoft.com/office/powerpoint/2010/main" val="5816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03 -0.00579 L 0.25 3.7037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25 -1.48148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74" grpId="0" animBg="1"/>
      <p:bldP spid="75" grpId="0"/>
      <p:bldP spid="77" grpId="0" animBg="1"/>
      <p:bldP spid="78" grpId="0" animBg="1"/>
      <p:bldP spid="79" grpId="0" animBg="1"/>
      <p:bldP spid="80" grpId="0" animBg="1"/>
      <p:bldP spid="82" grpId="0" animBg="1"/>
      <p:bldP spid="82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4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latin typeface="+mn-lt"/>
              </a:rPr>
              <a:t>PLAN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4602" y="1290599"/>
            <a:ext cx="8712968" cy="4752528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</a:p>
          <a:p>
            <a:pPr lvl="1"/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Besoins, usages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200" dirty="0" smtClean="0"/>
          </a:p>
          <a:p>
            <a:endParaRPr lang="fr-FR" sz="2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0" name="Image 9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11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785" y="2155518"/>
            <a:ext cx="84226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Réalisation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Textiles rafraîchissant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Membrane thermosensible à perméabilité à la vapeur contrôlée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0785" y="343357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Caractérisation</a:t>
            </a:r>
          </a:p>
          <a:p>
            <a:pPr lvl="1"/>
            <a:r>
              <a:rPr lang="fr-FR" sz="2200" dirty="0"/>
              <a:t>Fluxmètre thermique textile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60785" y="4442689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Modélisation / Simulation 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Projet FLUTEX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0785" y="545180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Conclusion / Perspectives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Projet PHOTOTEX</a:t>
            </a:r>
          </a:p>
        </p:txBody>
      </p:sp>
    </p:spTree>
    <p:extLst>
      <p:ext uri="{BB962C8B-B14F-4D97-AF65-F5344CB8AC3E}">
        <p14:creationId xmlns:p14="http://schemas.microsoft.com/office/powerpoint/2010/main" val="146821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CARACTERISATION</a:t>
            </a:r>
            <a:endParaRPr lang="fr-FR" sz="2600" b="1" dirty="0">
              <a:latin typeface="+mn-lt"/>
            </a:endParaRPr>
          </a:p>
        </p:txBody>
      </p:sp>
      <p:sp>
        <p:nvSpPr>
          <p:cNvPr id="50" name="Espace réservé du contenu 2"/>
          <p:cNvSpPr txBox="1">
            <a:spLocks/>
          </p:cNvSpPr>
          <p:nvPr/>
        </p:nvSpPr>
        <p:spPr>
          <a:xfrm>
            <a:off x="-1" y="840511"/>
            <a:ext cx="12192001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i="1" dirty="0" smtClean="0"/>
              <a:t>    Fluxmètre </a:t>
            </a:r>
            <a:r>
              <a:rPr lang="fr-FR" sz="2400" b="1" i="1" dirty="0"/>
              <a:t>thermique textile</a:t>
            </a:r>
          </a:p>
          <a:p>
            <a:pPr marL="0" indent="0">
              <a:buNone/>
            </a:pPr>
            <a:endParaRPr lang="fr-FR" sz="2400" b="1" i="1" dirty="0" smtClean="0"/>
          </a:p>
        </p:txBody>
      </p:sp>
      <p:grpSp>
        <p:nvGrpSpPr>
          <p:cNvPr id="51" name="Groupe 50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53" name="Image 52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graphicFrame>
        <p:nvGraphicFramePr>
          <p:cNvPr id="54" name="Diagramme 53"/>
          <p:cNvGraphicFramePr/>
          <p:nvPr>
            <p:extLst>
              <p:ext uri="{D42A27DB-BD31-4B8C-83A1-F6EECF244321}">
                <p14:modId xmlns:p14="http://schemas.microsoft.com/office/powerpoint/2010/main" val="2828013975"/>
              </p:ext>
            </p:extLst>
          </p:nvPr>
        </p:nvGraphicFramePr>
        <p:xfrm>
          <a:off x="1666741" y="1416318"/>
          <a:ext cx="5895525" cy="464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5" name="Picture 2" descr="http://www.bls.gov/ooh/images/p20-to-p21/p211-2-jp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67" y="1090576"/>
            <a:ext cx="1579832" cy="1660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e 55"/>
          <p:cNvGrpSpPr/>
          <p:nvPr/>
        </p:nvGrpSpPr>
        <p:grpSpPr>
          <a:xfrm>
            <a:off x="6660130" y="2906244"/>
            <a:ext cx="859812" cy="2376207"/>
            <a:chOff x="5277576" y="2478142"/>
            <a:chExt cx="859812" cy="2376207"/>
          </a:xfrm>
        </p:grpSpPr>
        <p:sp>
          <p:nvSpPr>
            <p:cNvPr id="57" name="Flèche vers le haut 56"/>
            <p:cNvSpPr/>
            <p:nvPr/>
          </p:nvSpPr>
          <p:spPr>
            <a:xfrm rot="19725709">
              <a:off x="5284886" y="2478142"/>
              <a:ext cx="752958" cy="2146315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 rot="3502962">
              <a:off x="4789290" y="3506252"/>
              <a:ext cx="1836383" cy="859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500" dirty="0"/>
                <a:t>Température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500" dirty="0"/>
                <a:t>Activité physique</a:t>
              </a:r>
            </a:p>
          </p:txBody>
        </p:sp>
      </p:grpSp>
      <p:pic>
        <p:nvPicPr>
          <p:cNvPr id="59" name="Picture 2" descr="http://media.meltyfashion.fr/article-1620748-ajust_930-f1373899591/bienfait-du-jogging-il-libere-des-endorphin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63340" y="4597187"/>
            <a:ext cx="1605704" cy="1697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6659493" y="1053992"/>
            <a:ext cx="5231583" cy="87031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cs typeface="Arial" pitchFamily="34" charset="0"/>
              </a:rPr>
              <a:t>Projet HYDRAX </a:t>
            </a:r>
            <a:endParaRPr lang="fr-FR" altLang="fr-F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/>
              <a:t>Brûlure,  Brûlure à la vapeur (effet cocotte-minute), …</a:t>
            </a:r>
            <a:endParaRPr lang="fr-FR" altLang="fr-FR" i="1" dirty="0">
              <a:cs typeface="Arial" pitchFamily="34" charset="0"/>
            </a:endParaRP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8356142" y="3965489"/>
            <a:ext cx="3704869" cy="79330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cs typeface="Arial" pitchFamily="34" charset="0"/>
              </a:rPr>
              <a:t>Projet Smart </a:t>
            </a:r>
            <a:r>
              <a:rPr lang="fr-FR" altLang="fr-FR" b="1" dirty="0" err="1">
                <a:cs typeface="Arial" pitchFamily="34" charset="0"/>
              </a:rPr>
              <a:t>Sensing</a:t>
            </a:r>
            <a:endParaRPr lang="fr-FR" altLang="fr-FR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i="1" dirty="0"/>
              <a:t>Stress thermique, Hyperthermie, …</a:t>
            </a:r>
            <a:endParaRPr lang="fr-FR" altLang="fr-FR" i="1" dirty="0">
              <a:cs typeface="Arial" pitchFamily="34" charset="0"/>
            </a:endParaRPr>
          </a:p>
        </p:txBody>
      </p:sp>
      <p:sp>
        <p:nvSpPr>
          <p:cNvPr id="62" name="Espace réservé du numéro de diapositive 61"/>
          <p:cNvSpPr>
            <a:spLocks noGrp="1"/>
          </p:cNvSpPr>
          <p:nvPr>
            <p:ph type="sldNum" sz="quarter" idx="12"/>
          </p:nvPr>
        </p:nvSpPr>
        <p:spPr>
          <a:xfrm>
            <a:off x="8585930" y="6541998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18906" y="6209686"/>
            <a:ext cx="119521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H. </a:t>
            </a:r>
            <a:r>
              <a:rPr lang="fr-FR" sz="1500" i="1" dirty="0" err="1" smtClean="0"/>
              <a:t>Gidik</a:t>
            </a:r>
            <a:r>
              <a:rPr lang="fr-FR" sz="1500" i="1" dirty="0"/>
              <a:t>, Réalisation d’un fluxmètre thermique à gradient tangentiel de température à paroi auxiliaire textile intégrant des fils thermoélectriques : application à la mesure des transferts thermiques et hydriques , </a:t>
            </a:r>
            <a:r>
              <a:rPr lang="fr-FR" sz="1500" i="1" dirty="0" smtClean="0"/>
              <a:t>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2015.</a:t>
            </a:r>
            <a:endParaRPr lang="fr-FR" sz="1500" i="1" dirty="0"/>
          </a:p>
        </p:txBody>
      </p:sp>
    </p:spTree>
    <p:extLst>
      <p:ext uri="{BB962C8B-B14F-4D97-AF65-F5344CB8AC3E}">
        <p14:creationId xmlns:p14="http://schemas.microsoft.com/office/powerpoint/2010/main" val="87447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28" y="4507719"/>
            <a:ext cx="2828426" cy="13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052520" y="4414472"/>
            <a:ext cx="4414040" cy="2079720"/>
            <a:chOff x="3156749" y="4797152"/>
            <a:chExt cx="4624437" cy="1770447"/>
          </a:xfrm>
        </p:grpSpPr>
        <p:grpSp>
          <p:nvGrpSpPr>
            <p:cNvPr id="12" name="Groupe 11"/>
            <p:cNvGrpSpPr/>
            <p:nvPr/>
          </p:nvGrpSpPr>
          <p:grpSpPr>
            <a:xfrm>
              <a:off x="3173076" y="4797152"/>
              <a:ext cx="4608110" cy="1770447"/>
              <a:chOff x="0" y="-58532"/>
              <a:chExt cx="4608110" cy="1770447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0" y="-58532"/>
                <a:ext cx="4608110" cy="1770447"/>
                <a:chOff x="0" y="-58532"/>
                <a:chExt cx="4608110" cy="1770447"/>
              </a:xfrm>
            </p:grpSpPr>
            <p:sp>
              <p:nvSpPr>
                <p:cNvPr id="19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0" y="653143"/>
                  <a:ext cx="724535" cy="2806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FR" sz="1400">
                      <a:ea typeface="Calibri"/>
                      <a:cs typeface="Times New Roman"/>
                    </a:rPr>
                    <a:t>T</a:t>
                  </a:r>
                  <a:r>
                    <a:rPr lang="fr-FR" sz="1400" baseline="-25000">
                      <a:ea typeface="Calibri"/>
                      <a:cs typeface="Times New Roman"/>
                    </a:rPr>
                    <a:t>corps </a:t>
                  </a:r>
                  <a:endParaRPr lang="fr-FR" sz="1400"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20" name="Groupe 19"/>
                <p:cNvGrpSpPr/>
                <p:nvPr/>
              </p:nvGrpSpPr>
              <p:grpSpPr>
                <a:xfrm>
                  <a:off x="0" y="-58532"/>
                  <a:ext cx="4608110" cy="1770447"/>
                  <a:chOff x="0" y="-64664"/>
                  <a:chExt cx="5406955" cy="1955919"/>
                </a:xfrm>
              </p:grpSpPr>
              <p:pic>
                <p:nvPicPr>
                  <p:cNvPr id="21" name="Image 20"/>
                  <p:cNvPicPr/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106" y="21976"/>
                    <a:ext cx="3086100" cy="1511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2" name="ZoneTexte 38"/>
                  <p:cNvSpPr txBox="1"/>
                  <p:nvPr/>
                </p:nvSpPr>
                <p:spPr>
                  <a:xfrm>
                    <a:off x="2486347" y="969506"/>
                    <a:ext cx="2920608" cy="79139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fr-FR" sz="1400" dirty="0">
                        <a:solidFill>
                          <a:srgbClr val="000000"/>
                        </a:solidFill>
                        <a:ea typeface="Times New Roman"/>
                      </a:rPr>
                      <a:t>Paroi auxiliaire textile</a:t>
                    </a:r>
                    <a:endParaRPr lang="fr-FR" sz="1400" dirty="0">
                      <a:ea typeface="Times New Roman"/>
                    </a:endParaRPr>
                  </a:p>
                </p:txBody>
              </p:sp>
              <p:sp>
                <p:nvSpPr>
                  <p:cNvPr id="23" name="ZoneTexte 39"/>
                  <p:cNvSpPr txBox="1"/>
                  <p:nvPr/>
                </p:nvSpPr>
                <p:spPr>
                  <a:xfrm>
                    <a:off x="2739820" y="426299"/>
                    <a:ext cx="1410336" cy="49159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fr-FR" sz="1400" dirty="0">
                        <a:solidFill>
                          <a:srgbClr val="000000"/>
                        </a:solidFill>
                        <a:ea typeface="Times New Roman"/>
                      </a:rPr>
                      <a:t>Métal b</a:t>
                    </a:r>
                    <a:endParaRPr lang="fr-FR" sz="1400" dirty="0">
                      <a:ea typeface="Times New Roman"/>
                    </a:endParaRPr>
                  </a:p>
                </p:txBody>
              </p:sp>
              <p:sp>
                <p:nvSpPr>
                  <p:cNvPr id="24" name="ZoneTexte 40"/>
                  <p:cNvSpPr txBox="1"/>
                  <p:nvPr/>
                </p:nvSpPr>
                <p:spPr>
                  <a:xfrm>
                    <a:off x="2401856" y="-64664"/>
                    <a:ext cx="1410972" cy="41021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fr-FR" sz="1400" dirty="0">
                        <a:solidFill>
                          <a:srgbClr val="000000"/>
                        </a:solidFill>
                        <a:ea typeface="Times New Roman"/>
                      </a:rPr>
                      <a:t>Métal a</a:t>
                    </a:r>
                    <a:endParaRPr lang="fr-FR" sz="1400" dirty="0">
                      <a:ea typeface="Times New Roman"/>
                    </a:endParaRPr>
                  </a:p>
                </p:txBody>
              </p:sp>
              <p:sp>
                <p:nvSpPr>
                  <p:cNvPr id="25" name="Ellipse 24"/>
                  <p:cNvSpPr/>
                  <p:nvPr/>
                </p:nvSpPr>
                <p:spPr>
                  <a:xfrm>
                    <a:off x="888275" y="999574"/>
                    <a:ext cx="174172" cy="124366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26" name="Ellipse 25"/>
                  <p:cNvSpPr/>
                  <p:nvPr/>
                </p:nvSpPr>
                <p:spPr>
                  <a:xfrm>
                    <a:off x="1062446" y="1193255"/>
                    <a:ext cx="200297" cy="124364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27" name="ZoneTexte 43"/>
                  <p:cNvSpPr txBox="1"/>
                  <p:nvPr/>
                </p:nvSpPr>
                <p:spPr>
                  <a:xfrm>
                    <a:off x="712035" y="1527079"/>
                    <a:ext cx="2274527" cy="3641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fr-FR" sz="1400" dirty="0">
                        <a:solidFill>
                          <a:srgbClr val="000000"/>
                        </a:solidFill>
                        <a:ea typeface="Times New Roman"/>
                      </a:rPr>
                      <a:t>Thermocouples</a:t>
                    </a:r>
                    <a:endParaRPr lang="fr-FR" sz="1400" dirty="0">
                      <a:ea typeface="Times New Roman"/>
                    </a:endParaRPr>
                  </a:p>
                </p:txBody>
              </p:sp>
              <p:cxnSp>
                <p:nvCxnSpPr>
                  <p:cNvPr id="28" name="Connecteur droit 27"/>
                  <p:cNvCxnSpPr/>
                  <p:nvPr/>
                </p:nvCxnSpPr>
                <p:spPr>
                  <a:xfrm>
                    <a:off x="1162508" y="1317619"/>
                    <a:ext cx="100045" cy="20965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necteur droit 28"/>
                  <p:cNvCxnSpPr/>
                  <p:nvPr/>
                </p:nvCxnSpPr>
                <p:spPr>
                  <a:xfrm>
                    <a:off x="888201" y="1123940"/>
                    <a:ext cx="374446" cy="41903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ctangle 29"/>
                  <p:cNvSpPr/>
                  <p:nvPr/>
                </p:nvSpPr>
                <p:spPr>
                  <a:xfrm>
                    <a:off x="0" y="0"/>
                    <a:ext cx="409303" cy="99313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152400" y="152400"/>
                    <a:ext cx="561703" cy="4573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400"/>
                  </a:p>
                </p:txBody>
              </p:sp>
            </p:grpSp>
          </p:grpSp>
          <p:sp>
            <p:nvSpPr>
              <p:cNvPr id="18" name="Zone de texte 2"/>
              <p:cNvSpPr txBox="1">
                <a:spLocks noChangeArrowheads="1"/>
              </p:cNvSpPr>
              <p:nvPr/>
            </p:nvSpPr>
            <p:spPr bwMode="auto">
              <a:xfrm>
                <a:off x="152400" y="1099457"/>
                <a:ext cx="648335" cy="280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FR" sz="1400" dirty="0">
                    <a:ea typeface="Calibri"/>
                    <a:cs typeface="Times New Roman"/>
                  </a:rPr>
                  <a:t>T</a:t>
                </a:r>
                <a:r>
                  <a:rPr lang="fr-FR" sz="1400" baseline="-25000" dirty="0">
                    <a:ea typeface="Calibri"/>
                    <a:cs typeface="Times New Roman"/>
                  </a:rPr>
                  <a:t>1</a:t>
                </a:r>
                <a:endParaRPr lang="fr-FR" sz="1400" dirty="0">
                  <a:ea typeface="Calibri"/>
                  <a:cs typeface="Times New Roman"/>
                </a:endParaRPr>
              </a:p>
            </p:txBody>
          </p:sp>
        </p:grpSp>
        <p:sp>
          <p:nvSpPr>
            <p:cNvPr id="13" name="Zone de texte 2"/>
            <p:cNvSpPr txBox="1">
              <a:spLocks noChangeArrowheads="1"/>
            </p:cNvSpPr>
            <p:nvPr/>
          </p:nvSpPr>
          <p:spPr bwMode="auto">
            <a:xfrm>
              <a:off x="3156749" y="5380578"/>
              <a:ext cx="648335" cy="280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400" dirty="0">
                  <a:ea typeface="Calibri"/>
                  <a:cs typeface="Times New Roman"/>
                </a:rPr>
                <a:t>T</a:t>
              </a:r>
              <a:r>
                <a:rPr lang="fr-FR" sz="1400" baseline="-25000" dirty="0">
                  <a:ea typeface="Calibri"/>
                  <a:cs typeface="Times New Roman"/>
                </a:rPr>
                <a:t>2</a:t>
              </a:r>
              <a:endParaRPr lang="fr-FR" sz="1400" dirty="0">
                <a:ea typeface="Calibri"/>
                <a:cs typeface="Times New Roman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448213" y="1499854"/>
            <a:ext cx="6208930" cy="4976496"/>
            <a:chOff x="1924213" y="1499854"/>
            <a:chExt cx="6208930" cy="4976496"/>
          </a:xfrm>
        </p:grpSpPr>
        <p:cxnSp>
          <p:nvCxnSpPr>
            <p:cNvPr id="33" name="Connecteur droit 32"/>
            <p:cNvCxnSpPr/>
            <p:nvPr/>
          </p:nvCxnSpPr>
          <p:spPr>
            <a:xfrm flipV="1">
              <a:off x="1924213" y="1499854"/>
              <a:ext cx="6208930" cy="4976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3743659" y="3720955"/>
                  <a:ext cx="2996269" cy="369332"/>
                </a:xfrm>
                <a:prstGeom prst="rect">
                  <a:avLst/>
                </a:prstGeom>
                <a:solidFill>
                  <a:schemeClr val="lt1"/>
                </a:solidFill>
                <a:ln>
                  <a:solidFill>
                    <a:srgbClr val="FFC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𝛂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𝛂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𝐭𝐡</m:t>
                          </m:r>
                        </m:sub>
                      </m:sSub>
                      <m:r>
                        <a:rPr lang="en-US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𝛗</m:t>
                      </m:r>
                    </m:oMath>
                  </a14:m>
                  <a:r>
                    <a:rPr lang="en-US" dirty="0"/>
                    <a:t> 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3659" y="3720955"/>
                  <a:ext cx="299626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76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e 34"/>
          <p:cNvGrpSpPr/>
          <p:nvPr/>
        </p:nvGrpSpPr>
        <p:grpSpPr>
          <a:xfrm>
            <a:off x="4286207" y="1249455"/>
            <a:ext cx="4397962" cy="2240402"/>
            <a:chOff x="3851920" y="1340976"/>
            <a:chExt cx="3997579" cy="1925856"/>
          </a:xfrm>
        </p:grpSpPr>
        <p:sp>
          <p:nvSpPr>
            <p:cNvPr id="36" name="ZoneTexte 35"/>
            <p:cNvSpPr txBox="1"/>
            <p:nvPr/>
          </p:nvSpPr>
          <p:spPr>
            <a:xfrm>
              <a:off x="5977291" y="1340976"/>
              <a:ext cx="1872208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Commerciaux</a:t>
              </a:r>
            </a:p>
          </p:txBody>
        </p:sp>
        <p:pic>
          <p:nvPicPr>
            <p:cNvPr id="37" name="Image 3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913" y="1772816"/>
              <a:ext cx="689287" cy="5947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8" name="Image 37" descr="Heat Flux Sensor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600974"/>
              <a:ext cx="662509" cy="629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9" name="Image 38" descr="HFM uncoated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94" y="1425583"/>
              <a:ext cx="746550" cy="629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0" name="Image 39" descr="http://www.wuntronic.com/products/images/FM_FMR_k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060848"/>
              <a:ext cx="753853" cy="629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1" name="Image 40" descr="http://www.omega.com/Temperature/images/HFS-3_HFS-4_l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314" y="2276872"/>
              <a:ext cx="719773" cy="5684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2" name="Image 41" descr="heat flux sensors by Hukseflux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548" y="2636912"/>
              <a:ext cx="662508" cy="629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43" name="Groupe 42"/>
          <p:cNvGrpSpPr/>
          <p:nvPr/>
        </p:nvGrpSpPr>
        <p:grpSpPr>
          <a:xfrm>
            <a:off x="9075067" y="1641476"/>
            <a:ext cx="3024503" cy="2356460"/>
            <a:chOff x="1540219" y="4944188"/>
            <a:chExt cx="1942311" cy="1846470"/>
          </a:xfrm>
        </p:grpSpPr>
        <p:sp>
          <p:nvSpPr>
            <p:cNvPr id="44" name="ZoneTexte 43"/>
            <p:cNvSpPr txBox="1"/>
            <p:nvPr/>
          </p:nvSpPr>
          <p:spPr>
            <a:xfrm>
              <a:off x="2083712" y="4944188"/>
              <a:ext cx="1105387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Textile</a:t>
              </a:r>
            </a:p>
          </p:txBody>
        </p:sp>
        <p:pic>
          <p:nvPicPr>
            <p:cNvPr id="45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219" y="5332514"/>
              <a:ext cx="731602" cy="68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8604" y="6105133"/>
              <a:ext cx="751796" cy="68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094" y="5360640"/>
              <a:ext cx="775436" cy="61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e 47"/>
          <p:cNvGrpSpPr/>
          <p:nvPr/>
        </p:nvGrpSpPr>
        <p:grpSpPr>
          <a:xfrm>
            <a:off x="662672" y="3000243"/>
            <a:ext cx="3869420" cy="1130501"/>
            <a:chOff x="-17500" y="3030783"/>
            <a:chExt cx="3869420" cy="1130501"/>
          </a:xfrm>
        </p:grpSpPr>
        <p:grpSp>
          <p:nvGrpSpPr>
            <p:cNvPr id="49" name="Groupe 48"/>
            <p:cNvGrpSpPr/>
            <p:nvPr/>
          </p:nvGrpSpPr>
          <p:grpSpPr>
            <a:xfrm>
              <a:off x="323528" y="3284984"/>
              <a:ext cx="3528392" cy="876300"/>
              <a:chOff x="179512" y="2492896"/>
              <a:chExt cx="3528392" cy="876300"/>
            </a:xfrm>
          </p:grpSpPr>
          <p:grpSp>
            <p:nvGrpSpPr>
              <p:cNvPr id="51" name="Groupe 50"/>
              <p:cNvGrpSpPr/>
              <p:nvPr/>
            </p:nvGrpSpPr>
            <p:grpSpPr>
              <a:xfrm>
                <a:off x="179512" y="2623427"/>
                <a:ext cx="3528392" cy="579096"/>
                <a:chOff x="179512" y="2623427"/>
                <a:chExt cx="3528392" cy="579096"/>
              </a:xfrm>
            </p:grpSpPr>
            <p:grpSp>
              <p:nvGrpSpPr>
                <p:cNvPr id="60" name="Groupe 59"/>
                <p:cNvGrpSpPr/>
                <p:nvPr/>
              </p:nvGrpSpPr>
              <p:grpSpPr>
                <a:xfrm>
                  <a:off x="179512" y="2820095"/>
                  <a:ext cx="2577723" cy="241317"/>
                  <a:chOff x="457200" y="2820095"/>
                  <a:chExt cx="2577723" cy="241317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1259632" y="2820095"/>
                    <a:ext cx="984668" cy="10484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457200" y="2887491"/>
                    <a:ext cx="2577723" cy="173921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2728970" y="2833191"/>
                  <a:ext cx="97893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dirty="0"/>
                    <a:t>Métal a</a:t>
                  </a: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966612" y="2623427"/>
                  <a:ext cx="97893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dirty="0"/>
                    <a:t>Métal b</a:t>
                  </a:r>
                </a:p>
              </p:txBody>
            </p:sp>
          </p:grpSp>
          <p:cxnSp>
            <p:nvCxnSpPr>
              <p:cNvPr id="52" name="Connecteur droit 51"/>
              <p:cNvCxnSpPr/>
              <p:nvPr/>
            </p:nvCxnSpPr>
            <p:spPr>
              <a:xfrm flipV="1">
                <a:off x="972000" y="2636912"/>
                <a:ext cx="0" cy="2258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flipV="1">
                <a:off x="1962000" y="2636912"/>
                <a:ext cx="0" cy="2258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/>
              <p:cNvCxnSpPr/>
              <p:nvPr/>
            </p:nvCxnSpPr>
            <p:spPr>
              <a:xfrm>
                <a:off x="967408" y="2670100"/>
                <a:ext cx="979200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Zone de texte 2"/>
              <p:cNvSpPr txBox="1">
                <a:spLocks noChangeArrowheads="1"/>
              </p:cNvSpPr>
              <p:nvPr/>
            </p:nvSpPr>
            <p:spPr bwMode="auto">
              <a:xfrm>
                <a:off x="1187624" y="2492896"/>
                <a:ext cx="512440" cy="2880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l-GR" dirty="0">
                    <a:ea typeface="Calibri"/>
                    <a:cs typeface="Times New Roman"/>
                  </a:rPr>
                  <a:t>Δ</a:t>
                </a:r>
                <a:r>
                  <a:rPr lang="fr-FR" dirty="0">
                    <a:ea typeface="Calibri"/>
                    <a:cs typeface="Times New Roman"/>
                  </a:rPr>
                  <a:t>T</a:t>
                </a:r>
              </a:p>
            </p:txBody>
          </p:sp>
          <p:cxnSp>
            <p:nvCxnSpPr>
              <p:cNvPr id="56" name="Connecteur droit 55"/>
              <p:cNvCxnSpPr/>
              <p:nvPr/>
            </p:nvCxnSpPr>
            <p:spPr>
              <a:xfrm flipV="1">
                <a:off x="179512" y="2948484"/>
                <a:ext cx="0" cy="2258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flipV="1">
                <a:off x="2746800" y="2972793"/>
                <a:ext cx="0" cy="2258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/>
              <p:cNvCxnSpPr/>
              <p:nvPr/>
            </p:nvCxnSpPr>
            <p:spPr>
              <a:xfrm>
                <a:off x="179512" y="3161392"/>
                <a:ext cx="2577723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Zone de texte 2"/>
              <p:cNvSpPr txBox="1">
                <a:spLocks noChangeArrowheads="1"/>
              </p:cNvSpPr>
              <p:nvPr/>
            </p:nvSpPr>
            <p:spPr bwMode="auto">
              <a:xfrm>
                <a:off x="1259632" y="3081164"/>
                <a:ext cx="512440" cy="2880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l-GR" dirty="0">
                    <a:ea typeface="Calibri"/>
                    <a:cs typeface="Times New Roman"/>
                  </a:rPr>
                  <a:t>Δ</a:t>
                </a:r>
                <a:r>
                  <a:rPr lang="fr-FR" dirty="0">
                    <a:ea typeface="Calibri"/>
                    <a:cs typeface="Times New Roman"/>
                  </a:rPr>
                  <a:t>V</a:t>
                </a:r>
              </a:p>
            </p:txBody>
          </p:sp>
        </p:grpSp>
        <p:sp>
          <p:nvSpPr>
            <p:cNvPr id="50" name="Zone de texte 2"/>
            <p:cNvSpPr txBox="1">
              <a:spLocks noChangeArrowheads="1"/>
            </p:cNvSpPr>
            <p:nvPr/>
          </p:nvSpPr>
          <p:spPr bwMode="auto">
            <a:xfrm>
              <a:off x="-17500" y="3030783"/>
              <a:ext cx="3733122" cy="307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i="1" dirty="0">
                  <a:ea typeface="Calibri"/>
                  <a:cs typeface="Times New Roman"/>
                </a:rPr>
                <a:t>Technologie des électrodes plaquées</a:t>
              </a: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8327834" y="4302439"/>
            <a:ext cx="3187083" cy="1319610"/>
            <a:chOff x="5076056" y="3820128"/>
            <a:chExt cx="3561020" cy="1330145"/>
          </a:xfrm>
        </p:grpSpPr>
        <p:grpSp>
          <p:nvGrpSpPr>
            <p:cNvPr id="66" name="Groupe 65"/>
            <p:cNvGrpSpPr/>
            <p:nvPr/>
          </p:nvGrpSpPr>
          <p:grpSpPr>
            <a:xfrm>
              <a:off x="5076056" y="3853500"/>
              <a:ext cx="3561020" cy="1296773"/>
              <a:chOff x="5043428" y="3789040"/>
              <a:chExt cx="3561020" cy="1296773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5043428" y="3789040"/>
                <a:ext cx="3561020" cy="1296773"/>
                <a:chOff x="4572000" y="3717032"/>
                <a:chExt cx="3561020" cy="1296773"/>
              </a:xfrm>
            </p:grpSpPr>
            <p:sp>
              <p:nvSpPr>
                <p:cNvPr id="70" name="ZoneTexte 39"/>
                <p:cNvSpPr txBox="1"/>
                <p:nvPr/>
              </p:nvSpPr>
              <p:spPr>
                <a:xfrm>
                  <a:off x="6275272" y="3717032"/>
                  <a:ext cx="889016" cy="2493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noAutofit/>
                </a:bodyPr>
                <a:lstStyle/>
                <a:p>
                  <a:r>
                    <a:rPr lang="fr-FR" dirty="0">
                      <a:solidFill>
                        <a:srgbClr val="000000"/>
                      </a:solidFill>
                      <a:ea typeface="Times New Roman"/>
                    </a:rPr>
                    <a:t>Métal b</a:t>
                  </a:r>
                  <a:endParaRPr lang="fr-FR" dirty="0">
                    <a:ea typeface="Times New Roman"/>
                  </a:endParaRPr>
                </a:p>
              </p:txBody>
            </p:sp>
            <p:pic>
              <p:nvPicPr>
                <p:cNvPr id="71" name="Picture 3" descr="C:\Users\hgidik\Desktop\122.jp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3789040"/>
                  <a:ext cx="3561020" cy="1224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9" name="ZoneTexte 40"/>
              <p:cNvSpPr txBox="1"/>
              <p:nvPr/>
            </p:nvSpPr>
            <p:spPr>
              <a:xfrm>
                <a:off x="7580478" y="3851216"/>
                <a:ext cx="951962" cy="2258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fr-FR" dirty="0">
                    <a:solidFill>
                      <a:srgbClr val="000000"/>
                    </a:solidFill>
                    <a:ea typeface="Times New Roman"/>
                  </a:rPr>
                  <a:t>Métal a</a:t>
                </a:r>
                <a:endParaRPr lang="fr-FR" dirty="0">
                  <a:ea typeface="Times New Roman"/>
                </a:endParaRPr>
              </a:p>
            </p:txBody>
          </p:sp>
        </p:grpSp>
        <p:sp>
          <p:nvSpPr>
            <p:cNvPr id="67" name="ZoneTexte 40"/>
            <p:cNvSpPr txBox="1"/>
            <p:nvPr/>
          </p:nvSpPr>
          <p:spPr>
            <a:xfrm>
              <a:off x="6732240" y="3820128"/>
              <a:ext cx="951962" cy="2258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fr-FR" dirty="0">
                  <a:solidFill>
                    <a:srgbClr val="000000"/>
                  </a:solidFill>
                  <a:ea typeface="Times New Roman"/>
                </a:rPr>
                <a:t>Métal b</a:t>
              </a:r>
              <a:endParaRPr lang="fr-FR" dirty="0">
                <a:ea typeface="Times New Roman"/>
              </a:endParaRP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442102" y="1310032"/>
            <a:ext cx="3211255" cy="1288946"/>
            <a:chOff x="393844" y="1235308"/>
            <a:chExt cx="3211255" cy="1288946"/>
          </a:xfrm>
        </p:grpSpPr>
        <p:grpSp>
          <p:nvGrpSpPr>
            <p:cNvPr id="73" name="Groupe 72"/>
            <p:cNvGrpSpPr/>
            <p:nvPr/>
          </p:nvGrpSpPr>
          <p:grpSpPr>
            <a:xfrm>
              <a:off x="393844" y="1235308"/>
              <a:ext cx="3211255" cy="1288946"/>
              <a:chOff x="393844" y="1235308"/>
              <a:chExt cx="3211255" cy="1288946"/>
            </a:xfrm>
          </p:grpSpPr>
          <p:grpSp>
            <p:nvGrpSpPr>
              <p:cNvPr id="75" name="Groupe 74"/>
              <p:cNvGrpSpPr/>
              <p:nvPr/>
            </p:nvGrpSpPr>
            <p:grpSpPr>
              <a:xfrm>
                <a:off x="827584" y="1538640"/>
                <a:ext cx="2232248" cy="985614"/>
                <a:chOff x="615752" y="2094036"/>
                <a:chExt cx="2232248" cy="985614"/>
              </a:xfrm>
            </p:grpSpPr>
            <p:sp>
              <p:nvSpPr>
                <p:cNvPr id="77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1376028" y="2094036"/>
                  <a:ext cx="432048" cy="245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FR" dirty="0">
                      <a:ea typeface="Calibri"/>
                      <a:cs typeface="Times New Roman"/>
                    </a:rPr>
                    <a:t>b</a:t>
                  </a:r>
                </a:p>
              </p:txBody>
            </p:sp>
            <p:grpSp>
              <p:nvGrpSpPr>
                <p:cNvPr id="78" name="Groupe 77"/>
                <p:cNvGrpSpPr/>
                <p:nvPr/>
              </p:nvGrpSpPr>
              <p:grpSpPr>
                <a:xfrm>
                  <a:off x="615752" y="2256204"/>
                  <a:ext cx="2232248" cy="823446"/>
                  <a:chOff x="683568" y="1268760"/>
                  <a:chExt cx="2232248" cy="823446"/>
                </a:xfrm>
              </p:grpSpPr>
              <p:grpSp>
                <p:nvGrpSpPr>
                  <p:cNvPr id="79" name="Groupe 78"/>
                  <p:cNvGrpSpPr/>
                  <p:nvPr/>
                </p:nvGrpSpPr>
                <p:grpSpPr>
                  <a:xfrm>
                    <a:off x="683568" y="1268760"/>
                    <a:ext cx="2232248" cy="823446"/>
                    <a:chOff x="323528" y="1268760"/>
                    <a:chExt cx="2232248" cy="823446"/>
                  </a:xfrm>
                </p:grpSpPr>
                <p:sp>
                  <p:nvSpPr>
                    <p:cNvPr id="81" name="Zone de texte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43608" y="1772816"/>
                      <a:ext cx="512440" cy="2880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dirty="0">
                          <a:ea typeface="Calibri"/>
                          <a:cs typeface="Times New Roman"/>
                        </a:rPr>
                        <a:t>Δ</a:t>
                      </a:r>
                      <a:r>
                        <a:rPr lang="fr-FR" dirty="0">
                          <a:ea typeface="Calibri"/>
                          <a:cs typeface="Times New Roman"/>
                        </a:rPr>
                        <a:t>V</a:t>
                      </a:r>
                    </a:p>
                  </p:txBody>
                </p:sp>
                <p:grpSp>
                  <p:nvGrpSpPr>
                    <p:cNvPr id="82" name="Groupe 81"/>
                    <p:cNvGrpSpPr/>
                    <p:nvPr/>
                  </p:nvGrpSpPr>
                  <p:grpSpPr>
                    <a:xfrm>
                      <a:off x="683568" y="1411200"/>
                      <a:ext cx="1296144" cy="681006"/>
                      <a:chOff x="683568" y="1411200"/>
                      <a:chExt cx="1296144" cy="681006"/>
                    </a:xfrm>
                  </p:grpSpPr>
                  <p:cxnSp>
                    <p:nvCxnSpPr>
                      <p:cNvPr id="86" name="Connecteur droit 85"/>
                      <p:cNvCxnSpPr/>
                      <p:nvPr/>
                    </p:nvCxnSpPr>
                    <p:spPr>
                      <a:xfrm>
                        <a:off x="683568" y="1421788"/>
                        <a:ext cx="1296144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Connecteur droit 86"/>
                      <p:cNvCxnSpPr/>
                      <p:nvPr/>
                    </p:nvCxnSpPr>
                    <p:spPr>
                      <a:xfrm flipH="1">
                        <a:off x="1644792" y="1411200"/>
                        <a:ext cx="334920" cy="681006"/>
                      </a:xfrm>
                      <a:prstGeom prst="line">
                        <a:avLst/>
                      </a:prstGeom>
                      <a:ln w="38100">
                        <a:solidFill>
                          <a:srgbClr val="0070C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Connecteur droit 87"/>
                      <p:cNvCxnSpPr/>
                      <p:nvPr/>
                    </p:nvCxnSpPr>
                    <p:spPr>
                      <a:xfrm>
                        <a:off x="683568" y="1412776"/>
                        <a:ext cx="288032" cy="679430"/>
                      </a:xfrm>
                      <a:prstGeom prst="line">
                        <a:avLst/>
                      </a:prstGeom>
                      <a:ln w="38100">
                        <a:solidFill>
                          <a:srgbClr val="0070C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3" name="Zone de texte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3528" y="1276122"/>
                      <a:ext cx="648335" cy="2806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dirty="0"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fr-FR" baseline="-25000" dirty="0">
                          <a:ea typeface="Calibri"/>
                          <a:cs typeface="Times New Roman"/>
                        </a:rPr>
                        <a:t>1</a:t>
                      </a:r>
                      <a:endParaRPr lang="fr-FR" dirty="0"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84" name="Zone de texte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07441" y="1268760"/>
                      <a:ext cx="648335" cy="2806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dirty="0"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fr-FR" baseline="-25000" dirty="0">
                          <a:ea typeface="Calibri"/>
                          <a:cs typeface="Times New Roman"/>
                        </a:rPr>
                        <a:t>2</a:t>
                      </a:r>
                      <a:endParaRPr lang="fr-FR" dirty="0"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85" name="Zone de texte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91680" y="1671694"/>
                      <a:ext cx="432048" cy="24513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dirty="0">
                          <a:ea typeface="Calibri"/>
                          <a:cs typeface="Times New Roman"/>
                        </a:rPr>
                        <a:t>a</a:t>
                      </a:r>
                    </a:p>
                  </p:txBody>
                </p:sp>
              </p:grpSp>
              <p:sp>
                <p:nvSpPr>
                  <p:cNvPr id="80" name="Zone de text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5400" y="1674682"/>
                    <a:ext cx="432048" cy="2451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fr-FR" dirty="0">
                        <a:ea typeface="Calibri"/>
                        <a:cs typeface="Times New Roman"/>
                      </a:rPr>
                      <a:t>a</a:t>
                    </a:r>
                  </a:p>
                </p:txBody>
              </p:sp>
            </p:grpSp>
          </p:grpSp>
          <p:sp>
            <p:nvSpPr>
              <p:cNvPr id="76" name="Zone de texte 2"/>
              <p:cNvSpPr txBox="1">
                <a:spLocks noChangeArrowheads="1"/>
              </p:cNvSpPr>
              <p:nvPr/>
            </p:nvSpPr>
            <p:spPr bwMode="auto">
              <a:xfrm>
                <a:off x="393844" y="1235308"/>
                <a:ext cx="3211255" cy="310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FR" i="1" dirty="0" smtClean="0">
                    <a:ea typeface="Calibri"/>
                    <a:cs typeface="Times New Roman"/>
                  </a:rPr>
                  <a:t>Principe : Effet</a:t>
                </a:r>
                <a:r>
                  <a:rPr lang="fr-FR" dirty="0" smtClean="0">
                    <a:ea typeface="Calibri"/>
                    <a:cs typeface="Times New Roman"/>
                  </a:rPr>
                  <a:t> </a:t>
                </a:r>
                <a:r>
                  <a:rPr lang="fr-FR" i="1" dirty="0">
                    <a:ea typeface="Calibri"/>
                    <a:cs typeface="Times New Roman"/>
                  </a:rPr>
                  <a:t>Seebeck</a:t>
                </a:r>
              </a:p>
            </p:txBody>
          </p:sp>
        </p:grpSp>
        <p:cxnSp>
          <p:nvCxnSpPr>
            <p:cNvPr id="74" name="Connecteur droit avec flèche 73"/>
            <p:cNvCxnSpPr/>
            <p:nvPr/>
          </p:nvCxnSpPr>
          <p:spPr>
            <a:xfrm flipV="1">
              <a:off x="1475656" y="2492896"/>
              <a:ext cx="6948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CARACTERISATION</a:t>
            </a:r>
            <a:endParaRPr lang="fr-FR" sz="2600" b="1" dirty="0">
              <a:latin typeface="+mn-lt"/>
            </a:endParaRPr>
          </a:p>
        </p:txBody>
      </p:sp>
      <p:sp>
        <p:nvSpPr>
          <p:cNvPr id="90" name="Espace réservé du contenu 2"/>
          <p:cNvSpPr txBox="1">
            <a:spLocks/>
          </p:cNvSpPr>
          <p:nvPr/>
        </p:nvSpPr>
        <p:spPr>
          <a:xfrm>
            <a:off x="1" y="794129"/>
            <a:ext cx="12192000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i="1" dirty="0" smtClean="0"/>
              <a:t>    </a:t>
            </a:r>
            <a:r>
              <a:rPr lang="fr-FR" sz="2400" b="1" i="1" dirty="0"/>
              <a:t>Fluxmètre thermique textile</a:t>
            </a:r>
          </a:p>
          <a:p>
            <a:pPr marL="0" indent="0">
              <a:buNone/>
            </a:pPr>
            <a:endParaRPr lang="fr-FR" sz="2400" b="1" i="1" dirty="0"/>
          </a:p>
          <a:p>
            <a:pPr marL="0" indent="0">
              <a:spcBef>
                <a:spcPts val="0"/>
              </a:spcBef>
              <a:buNone/>
            </a:pPr>
            <a:endParaRPr lang="fr-FR" sz="2400" b="1" i="1" dirty="0"/>
          </a:p>
          <a:p>
            <a:pPr marL="0" indent="0">
              <a:buNone/>
            </a:pPr>
            <a:endParaRPr lang="fr-FR" sz="2400" b="1" i="1" dirty="0" smtClean="0"/>
          </a:p>
        </p:txBody>
      </p:sp>
      <p:grpSp>
        <p:nvGrpSpPr>
          <p:cNvPr id="91" name="Groupe 90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93" name="Image 92" descr="Yncrea_BM_HEI_horizontal_couleurs_CMJN_72dpi (002)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>
          <a:xfrm>
            <a:off x="8635253" y="6538537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11588" y="6273164"/>
            <a:ext cx="119521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H. </a:t>
            </a:r>
            <a:r>
              <a:rPr lang="fr-FR" sz="1500" i="1" dirty="0" err="1" smtClean="0"/>
              <a:t>Gidik</a:t>
            </a:r>
            <a:r>
              <a:rPr lang="fr-FR" sz="1500" i="1" dirty="0"/>
              <a:t>, Réalisation d’un fluxmètre thermique à gradient tangentiel de température à paroi auxiliaire textile intégrant des fils thermoélectriques : application à la mesure des transferts thermiques et hydriques , </a:t>
            </a:r>
            <a:r>
              <a:rPr lang="fr-FR" sz="1500" i="1" dirty="0" smtClean="0"/>
              <a:t>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2015.</a:t>
            </a:r>
            <a:endParaRPr lang="fr-FR" sz="1500" i="1" dirty="0"/>
          </a:p>
        </p:txBody>
      </p:sp>
    </p:spTree>
    <p:extLst>
      <p:ext uri="{BB962C8B-B14F-4D97-AF65-F5344CB8AC3E}">
        <p14:creationId xmlns:p14="http://schemas.microsoft.com/office/powerpoint/2010/main" val="302971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 bwMode="auto">
          <a:xfrm flipH="1">
            <a:off x="5872182" y="1300015"/>
            <a:ext cx="2784" cy="4685804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>
          <a:xfrm>
            <a:off x="2216745" y="1153192"/>
            <a:ext cx="21691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b="1" dirty="0">
                <a:solidFill>
                  <a:srgbClr val="7030A0"/>
                </a:solidFill>
              </a:rPr>
              <a:t>Vêtement sportif</a:t>
            </a:r>
            <a:endParaRPr lang="fr-FR" sz="2200" b="1" i="1" dirty="0">
              <a:solidFill>
                <a:srgbClr val="7030A0"/>
              </a:solidFill>
            </a:endParaRPr>
          </a:p>
        </p:txBody>
      </p:sp>
      <p:grpSp>
        <p:nvGrpSpPr>
          <p:cNvPr id="89" name="Groupe 88"/>
          <p:cNvGrpSpPr/>
          <p:nvPr/>
        </p:nvGrpSpPr>
        <p:grpSpPr>
          <a:xfrm>
            <a:off x="867170" y="1828308"/>
            <a:ext cx="4312880" cy="2976047"/>
            <a:chOff x="4921902" y="3487831"/>
            <a:chExt cx="3586936" cy="2605465"/>
          </a:xfrm>
        </p:grpSpPr>
        <p:grpSp>
          <p:nvGrpSpPr>
            <p:cNvPr id="90" name="Groupe 89"/>
            <p:cNvGrpSpPr/>
            <p:nvPr/>
          </p:nvGrpSpPr>
          <p:grpSpPr>
            <a:xfrm>
              <a:off x="4998141" y="3487831"/>
              <a:ext cx="3510697" cy="2605465"/>
              <a:chOff x="4998141" y="3487831"/>
              <a:chExt cx="3510697" cy="2605465"/>
            </a:xfrm>
          </p:grpSpPr>
          <p:pic>
            <p:nvPicPr>
              <p:cNvPr id="92" name="Image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505" y="4012712"/>
                <a:ext cx="629478" cy="41524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3" name="Groupe 92"/>
              <p:cNvGrpSpPr/>
              <p:nvPr/>
            </p:nvGrpSpPr>
            <p:grpSpPr>
              <a:xfrm>
                <a:off x="4998141" y="3487831"/>
                <a:ext cx="3510697" cy="2605465"/>
                <a:chOff x="5111775" y="3487831"/>
                <a:chExt cx="3510697" cy="2605465"/>
              </a:xfrm>
            </p:grpSpPr>
            <p:grpSp>
              <p:nvGrpSpPr>
                <p:cNvPr id="96" name="Groupe 95"/>
                <p:cNvGrpSpPr/>
                <p:nvPr/>
              </p:nvGrpSpPr>
              <p:grpSpPr>
                <a:xfrm>
                  <a:off x="5138139" y="3487831"/>
                  <a:ext cx="3392136" cy="2596230"/>
                  <a:chOff x="5066131" y="3430417"/>
                  <a:chExt cx="3392136" cy="2596230"/>
                </a:xfrm>
              </p:grpSpPr>
              <p:pic>
                <p:nvPicPr>
                  <p:cNvPr id="98" name="Picture 12" descr="Afficher l'image d'origine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25800" y="3775125"/>
                    <a:ext cx="2532467" cy="225152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9" name="Rectangle 98"/>
                  <p:cNvSpPr/>
                  <p:nvPr/>
                </p:nvSpPr>
                <p:spPr>
                  <a:xfrm>
                    <a:off x="5066131" y="3430417"/>
                    <a:ext cx="2501926" cy="553998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sz="1500" dirty="0" smtClean="0"/>
                      <a:t>20±2 </a:t>
                    </a:r>
                    <a:r>
                      <a:rPr lang="fr-FR" sz="1500" dirty="0">
                        <a:ea typeface="Tahoma" panose="020B0604030504040204" pitchFamily="34" charset="0"/>
                        <a:cs typeface="Tahoma" panose="020B0604030504040204" pitchFamily="34" charset="0"/>
                      </a:rPr>
                      <a:t>°</a:t>
                    </a:r>
                    <a:r>
                      <a:rPr lang="fr-FR" sz="1500" dirty="0"/>
                      <a:t>C </a:t>
                    </a:r>
                  </a:p>
                  <a:p>
                    <a:r>
                      <a:rPr lang="fr-FR" sz="1500" dirty="0"/>
                      <a:t>40% RH</a:t>
                    </a:r>
                  </a:p>
                </p:txBody>
              </p:sp>
            </p:grpSp>
            <p:sp>
              <p:nvSpPr>
                <p:cNvPr id="97" name="Rectangle 96"/>
                <p:cNvSpPr/>
                <p:nvPr/>
              </p:nvSpPr>
              <p:spPr>
                <a:xfrm>
                  <a:off x="5111775" y="3499267"/>
                  <a:ext cx="3510697" cy="2594029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00"/>
                </a:p>
              </p:txBody>
            </p:sp>
          </p:grpSp>
          <p:sp>
            <p:nvSpPr>
              <p:cNvPr id="94" name="Forme libre 93"/>
              <p:cNvSpPr/>
              <p:nvPr/>
            </p:nvSpPr>
            <p:spPr>
              <a:xfrm rot="1037844" flipH="1">
                <a:off x="6168789" y="4091079"/>
                <a:ext cx="996952" cy="299416"/>
              </a:xfrm>
              <a:custGeom>
                <a:avLst/>
                <a:gdLst>
                  <a:gd name="connsiteX0" fmla="*/ 1078524 w 1078524"/>
                  <a:gd name="connsiteY0" fmla="*/ 781050 h 781050"/>
                  <a:gd name="connsiteX1" fmla="*/ 992799 w 1078524"/>
                  <a:gd name="connsiteY1" fmla="*/ 762000 h 781050"/>
                  <a:gd name="connsiteX2" fmla="*/ 945174 w 1078524"/>
                  <a:gd name="connsiteY2" fmla="*/ 752475 h 781050"/>
                  <a:gd name="connsiteX3" fmla="*/ 888024 w 1078524"/>
                  <a:gd name="connsiteY3" fmla="*/ 733425 h 781050"/>
                  <a:gd name="connsiteX4" fmla="*/ 859449 w 1078524"/>
                  <a:gd name="connsiteY4" fmla="*/ 723900 h 781050"/>
                  <a:gd name="connsiteX5" fmla="*/ 802299 w 1078524"/>
                  <a:gd name="connsiteY5" fmla="*/ 685800 h 781050"/>
                  <a:gd name="connsiteX6" fmla="*/ 792774 w 1078524"/>
                  <a:gd name="connsiteY6" fmla="*/ 657225 h 781050"/>
                  <a:gd name="connsiteX7" fmla="*/ 773724 w 1078524"/>
                  <a:gd name="connsiteY7" fmla="*/ 628650 h 781050"/>
                  <a:gd name="connsiteX8" fmla="*/ 754674 w 1078524"/>
                  <a:gd name="connsiteY8" fmla="*/ 428625 h 781050"/>
                  <a:gd name="connsiteX9" fmla="*/ 735624 w 1078524"/>
                  <a:gd name="connsiteY9" fmla="*/ 371475 h 781050"/>
                  <a:gd name="connsiteX10" fmla="*/ 726099 w 1078524"/>
                  <a:gd name="connsiteY10" fmla="*/ 342900 h 781050"/>
                  <a:gd name="connsiteX11" fmla="*/ 687999 w 1078524"/>
                  <a:gd name="connsiteY11" fmla="*/ 285750 h 781050"/>
                  <a:gd name="connsiteX12" fmla="*/ 668949 w 1078524"/>
                  <a:gd name="connsiteY12" fmla="*/ 257175 h 781050"/>
                  <a:gd name="connsiteX13" fmla="*/ 611799 w 1078524"/>
                  <a:gd name="connsiteY13" fmla="*/ 200025 h 781050"/>
                  <a:gd name="connsiteX14" fmla="*/ 554649 w 1078524"/>
                  <a:gd name="connsiteY14" fmla="*/ 161925 h 781050"/>
                  <a:gd name="connsiteX15" fmla="*/ 526074 w 1078524"/>
                  <a:gd name="connsiteY15" fmla="*/ 142875 h 781050"/>
                  <a:gd name="connsiteX16" fmla="*/ 497499 w 1078524"/>
                  <a:gd name="connsiteY16" fmla="*/ 123825 h 781050"/>
                  <a:gd name="connsiteX17" fmla="*/ 468924 w 1078524"/>
                  <a:gd name="connsiteY17" fmla="*/ 114300 h 781050"/>
                  <a:gd name="connsiteX18" fmla="*/ 459399 w 1078524"/>
                  <a:gd name="connsiteY18" fmla="*/ 85725 h 781050"/>
                  <a:gd name="connsiteX19" fmla="*/ 421299 w 1078524"/>
                  <a:gd name="connsiteY19" fmla="*/ 76200 h 781050"/>
                  <a:gd name="connsiteX20" fmla="*/ 364149 w 1078524"/>
                  <a:gd name="connsiteY20" fmla="*/ 57150 h 781050"/>
                  <a:gd name="connsiteX21" fmla="*/ 278424 w 1078524"/>
                  <a:gd name="connsiteY21" fmla="*/ 28575 h 781050"/>
                  <a:gd name="connsiteX22" fmla="*/ 202224 w 1078524"/>
                  <a:gd name="connsiteY22" fmla="*/ 9525 h 781050"/>
                  <a:gd name="connsiteX23" fmla="*/ 78399 w 1078524"/>
                  <a:gd name="connsiteY23" fmla="*/ 0 h 781050"/>
                  <a:gd name="connsiteX24" fmla="*/ 30774 w 1078524"/>
                  <a:gd name="connsiteY24" fmla="*/ 9525 h 781050"/>
                  <a:gd name="connsiteX25" fmla="*/ 11724 w 1078524"/>
                  <a:gd name="connsiteY25" fmla="*/ 38100 h 781050"/>
                  <a:gd name="connsiteX26" fmla="*/ 2199 w 1078524"/>
                  <a:gd name="connsiteY26" fmla="*/ 15240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8524" h="781050">
                    <a:moveTo>
                      <a:pt x="1078524" y="781050"/>
                    </a:moveTo>
                    <a:cubicBezTo>
                      <a:pt x="934885" y="752322"/>
                      <a:pt x="1113863" y="788903"/>
                      <a:pt x="992799" y="762000"/>
                    </a:cubicBezTo>
                    <a:cubicBezTo>
                      <a:pt x="976995" y="758488"/>
                      <a:pt x="960793" y="756735"/>
                      <a:pt x="945174" y="752475"/>
                    </a:cubicBezTo>
                    <a:cubicBezTo>
                      <a:pt x="925801" y="747191"/>
                      <a:pt x="907074" y="739775"/>
                      <a:pt x="888024" y="733425"/>
                    </a:cubicBezTo>
                    <a:lnTo>
                      <a:pt x="859449" y="723900"/>
                    </a:lnTo>
                    <a:lnTo>
                      <a:pt x="802299" y="685800"/>
                    </a:lnTo>
                    <a:cubicBezTo>
                      <a:pt x="793945" y="680231"/>
                      <a:pt x="797264" y="666205"/>
                      <a:pt x="792774" y="657225"/>
                    </a:cubicBezTo>
                    <a:cubicBezTo>
                      <a:pt x="787654" y="646986"/>
                      <a:pt x="780074" y="638175"/>
                      <a:pt x="773724" y="628650"/>
                    </a:cubicBezTo>
                    <a:cubicBezTo>
                      <a:pt x="770720" y="583597"/>
                      <a:pt x="768887" y="485478"/>
                      <a:pt x="754674" y="428625"/>
                    </a:cubicBezTo>
                    <a:cubicBezTo>
                      <a:pt x="749804" y="409144"/>
                      <a:pt x="741974" y="390525"/>
                      <a:pt x="735624" y="371475"/>
                    </a:cubicBezTo>
                    <a:lnTo>
                      <a:pt x="726099" y="342900"/>
                    </a:lnTo>
                    <a:cubicBezTo>
                      <a:pt x="718859" y="321180"/>
                      <a:pt x="700699" y="304800"/>
                      <a:pt x="687999" y="285750"/>
                    </a:cubicBezTo>
                    <a:cubicBezTo>
                      <a:pt x="681649" y="276225"/>
                      <a:pt x="677044" y="265270"/>
                      <a:pt x="668949" y="257175"/>
                    </a:cubicBezTo>
                    <a:lnTo>
                      <a:pt x="611799" y="200025"/>
                    </a:lnTo>
                    <a:cubicBezTo>
                      <a:pt x="595610" y="183836"/>
                      <a:pt x="573699" y="174625"/>
                      <a:pt x="554649" y="161925"/>
                    </a:cubicBezTo>
                    <a:lnTo>
                      <a:pt x="526074" y="142875"/>
                    </a:lnTo>
                    <a:cubicBezTo>
                      <a:pt x="516549" y="136525"/>
                      <a:pt x="508359" y="127445"/>
                      <a:pt x="497499" y="123825"/>
                    </a:cubicBezTo>
                    <a:lnTo>
                      <a:pt x="468924" y="114300"/>
                    </a:lnTo>
                    <a:cubicBezTo>
                      <a:pt x="465749" y="104775"/>
                      <a:pt x="467239" y="91997"/>
                      <a:pt x="459399" y="85725"/>
                    </a:cubicBezTo>
                    <a:cubicBezTo>
                      <a:pt x="449177" y="77547"/>
                      <a:pt x="433838" y="79962"/>
                      <a:pt x="421299" y="76200"/>
                    </a:cubicBezTo>
                    <a:cubicBezTo>
                      <a:pt x="402065" y="70430"/>
                      <a:pt x="383199" y="63500"/>
                      <a:pt x="364149" y="57150"/>
                    </a:cubicBezTo>
                    <a:lnTo>
                      <a:pt x="278424" y="28575"/>
                    </a:lnTo>
                    <a:cubicBezTo>
                      <a:pt x="248747" y="18683"/>
                      <a:pt x="236706" y="13356"/>
                      <a:pt x="202224" y="9525"/>
                    </a:cubicBezTo>
                    <a:cubicBezTo>
                      <a:pt x="161080" y="4953"/>
                      <a:pt x="119674" y="3175"/>
                      <a:pt x="78399" y="0"/>
                    </a:cubicBezTo>
                    <a:cubicBezTo>
                      <a:pt x="62524" y="3175"/>
                      <a:pt x="44830" y="1493"/>
                      <a:pt x="30774" y="9525"/>
                    </a:cubicBezTo>
                    <a:cubicBezTo>
                      <a:pt x="20835" y="15205"/>
                      <a:pt x="16844" y="27861"/>
                      <a:pt x="11724" y="38100"/>
                    </a:cubicBezTo>
                    <a:cubicBezTo>
                      <a:pt x="-6837" y="75222"/>
                      <a:pt x="2199" y="109461"/>
                      <a:pt x="2199" y="152400"/>
                    </a:cubicBez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200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01256" y="4247618"/>
                <a:ext cx="115647" cy="782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/>
              </a:p>
            </p:txBody>
          </p:sp>
        </p:grpSp>
        <p:sp>
          <p:nvSpPr>
            <p:cNvPr id="91" name="Zone de texte 2"/>
            <p:cNvSpPr txBox="1">
              <a:spLocks noChangeArrowheads="1"/>
            </p:cNvSpPr>
            <p:nvPr/>
          </p:nvSpPr>
          <p:spPr bwMode="auto">
            <a:xfrm>
              <a:off x="4921902" y="4558600"/>
              <a:ext cx="1656185" cy="502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/>
              <a:r>
                <a:rPr lang="fr-FR" sz="1500" dirty="0">
                  <a:ea typeface="Calibri"/>
                  <a:cs typeface="Times New Roman"/>
                </a:rPr>
                <a:t>Centrale d’acquisition </a:t>
              </a:r>
            </a:p>
            <a:p>
              <a:pPr algn="ctr"/>
              <a:r>
                <a:rPr lang="fr-FR" sz="1500" dirty="0">
                  <a:ea typeface="Calibri"/>
                  <a:cs typeface="Times New Roman"/>
                </a:rPr>
                <a:t>de données</a:t>
              </a:r>
            </a:p>
          </p:txBody>
        </p:sp>
      </p:grpSp>
      <p:sp>
        <p:nvSpPr>
          <p:cNvPr id="100" name="ZoneTexte 99"/>
          <p:cNvSpPr txBox="1"/>
          <p:nvPr/>
        </p:nvSpPr>
        <p:spPr>
          <a:xfrm>
            <a:off x="1059772" y="4949551"/>
            <a:ext cx="4067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/>
              <a:t>Repos / vélo (60 </a:t>
            </a:r>
            <a:r>
              <a:rPr lang="fr-FR" sz="2000" i="1" dirty="0" err="1"/>
              <a:t>bpm</a:t>
            </a:r>
            <a:r>
              <a:rPr lang="fr-FR" sz="2000" i="1" dirty="0"/>
              <a:t>) / repos / </a:t>
            </a:r>
          </a:p>
          <a:p>
            <a:pPr algn="ctr"/>
            <a:r>
              <a:rPr lang="fr-FR" sz="2000" i="1" dirty="0"/>
              <a:t>vélo (90 </a:t>
            </a:r>
            <a:r>
              <a:rPr lang="fr-FR" sz="2000" i="1" dirty="0" err="1"/>
              <a:t>bpm</a:t>
            </a:r>
            <a:r>
              <a:rPr lang="fr-FR" sz="2000" i="1" dirty="0"/>
              <a:t>) / repos </a:t>
            </a:r>
          </a:p>
          <a:p>
            <a:pPr algn="ctr"/>
            <a:r>
              <a:rPr lang="fr-FR" sz="2000" i="1" dirty="0"/>
              <a:t>/ bras dynamique / repos </a:t>
            </a:r>
          </a:p>
          <a:p>
            <a:pPr algn="ctr"/>
            <a:r>
              <a:rPr lang="fr-FR" sz="2000" i="1" dirty="0"/>
              <a:t>/ bras isométrique    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CARACTERISATION</a:t>
            </a:r>
            <a:endParaRPr lang="fr-FR" sz="2600" b="1" dirty="0">
              <a:latin typeface="+mn-lt"/>
            </a:endParaRP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23466" y="856859"/>
            <a:ext cx="12192001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i="1" dirty="0" smtClean="0"/>
              <a:t>    </a:t>
            </a:r>
            <a:r>
              <a:rPr lang="fr-FR" sz="2400" b="1" i="1" dirty="0"/>
              <a:t>Fluxmètre thermique textile</a:t>
            </a:r>
          </a:p>
          <a:p>
            <a:pPr marL="0" indent="0">
              <a:buNone/>
            </a:pPr>
            <a:endParaRPr lang="fr-FR" sz="2400" b="1" i="1" dirty="0"/>
          </a:p>
          <a:p>
            <a:pPr marL="0" indent="0">
              <a:buNone/>
            </a:pPr>
            <a:endParaRPr lang="fr-FR" sz="2400" b="1" i="1" dirty="0" smtClean="0"/>
          </a:p>
        </p:txBody>
      </p:sp>
      <p:grpSp>
        <p:nvGrpSpPr>
          <p:cNvPr id="36" name="Groupe 35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38" name="Image 37" descr="Yncrea_BM_HEI_horizontal_couleurs_CMJN_72dpi (002)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grpSp>
        <p:nvGrpSpPr>
          <p:cNvPr id="10" name="Groupe 9"/>
          <p:cNvGrpSpPr/>
          <p:nvPr/>
        </p:nvGrpSpPr>
        <p:grpSpPr>
          <a:xfrm>
            <a:off x="6088129" y="1167301"/>
            <a:ext cx="6430031" cy="4030594"/>
            <a:chOff x="6119467" y="1690255"/>
            <a:chExt cx="6430031" cy="4030594"/>
          </a:xfrm>
        </p:grpSpPr>
        <p:sp>
          <p:nvSpPr>
            <p:cNvPr id="108" name="ZoneTexte 107"/>
            <p:cNvSpPr txBox="1"/>
            <p:nvPr/>
          </p:nvSpPr>
          <p:spPr>
            <a:xfrm>
              <a:off x="9687487" y="2553152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7512743" y="2570161"/>
              <a:ext cx="742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C00000"/>
                  </a:solidFill>
                </a:rPr>
                <a:t>+</a:t>
              </a: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6119467" y="1690255"/>
              <a:ext cx="6430031" cy="4030594"/>
              <a:chOff x="6119467" y="1690255"/>
              <a:chExt cx="6430031" cy="4030594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7976841" y="1690255"/>
                <a:ext cx="99084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200" b="1" dirty="0">
                    <a:solidFill>
                      <a:srgbClr val="7030A0"/>
                    </a:solidFill>
                  </a:rPr>
                  <a:t>EPI feu</a:t>
                </a:r>
                <a:endParaRPr lang="fr-FR" sz="2200" b="1" i="1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102" name="Groupe 101"/>
              <p:cNvGrpSpPr/>
              <p:nvPr/>
            </p:nvGrpSpPr>
            <p:grpSpPr>
              <a:xfrm>
                <a:off x="6119467" y="2362519"/>
                <a:ext cx="1997655" cy="2575383"/>
                <a:chOff x="-89660" y="1657879"/>
                <a:chExt cx="5812725" cy="5468599"/>
              </a:xfrm>
            </p:grpSpPr>
            <p:sp>
              <p:nvSpPr>
                <p:cNvPr id="103" name="ZoneTexte 102"/>
                <p:cNvSpPr txBox="1"/>
                <p:nvPr/>
              </p:nvSpPr>
              <p:spPr>
                <a:xfrm>
                  <a:off x="-89660" y="1657879"/>
                  <a:ext cx="4392191" cy="15031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dirty="0"/>
                    <a:t>Mannequin Thermique</a:t>
                  </a:r>
                </a:p>
              </p:txBody>
            </p:sp>
            <p:pic>
              <p:nvPicPr>
                <p:cNvPr id="104" name="Picture 10" descr="C:\Users\hgidik\Desktop\jkjkjk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048" y="3167162"/>
                  <a:ext cx="5648017" cy="39593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7" name="Rectangle 106"/>
              <p:cNvSpPr/>
              <p:nvPr/>
            </p:nvSpPr>
            <p:spPr>
              <a:xfrm>
                <a:off x="10060363" y="2399264"/>
                <a:ext cx="1459833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fr-FR" sz="2000" dirty="0"/>
                  <a:t>EPI de pompier </a:t>
                </a:r>
              </a:p>
            </p:txBody>
          </p:sp>
          <p:grpSp>
            <p:nvGrpSpPr>
              <p:cNvPr id="110" name="Groupe 109"/>
              <p:cNvGrpSpPr/>
              <p:nvPr/>
            </p:nvGrpSpPr>
            <p:grpSpPr>
              <a:xfrm>
                <a:off x="7662441" y="2569922"/>
                <a:ext cx="2429364" cy="1935274"/>
                <a:chOff x="3265408" y="1961633"/>
                <a:chExt cx="2987823" cy="2151788"/>
              </a:xfrm>
            </p:grpSpPr>
            <p:sp>
              <p:nvSpPr>
                <p:cNvPr id="111" name="Rectangle 110"/>
                <p:cNvSpPr/>
                <p:nvPr/>
              </p:nvSpPr>
              <p:spPr>
                <a:xfrm>
                  <a:off x="3265408" y="1961633"/>
                  <a:ext cx="2987823" cy="44487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fr-FR" sz="2000" dirty="0"/>
                    <a:t>Sous-vêtement</a:t>
                  </a: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3844474" y="2641919"/>
                  <a:ext cx="1829689" cy="14715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2000" dirty="0"/>
                    <a:t>« Sec »</a:t>
                  </a:r>
                </a:p>
                <a:p>
                  <a:pPr algn="ctr"/>
                  <a:r>
                    <a:rPr lang="fr-FR" sz="2000" dirty="0"/>
                    <a:t>« Humide »</a:t>
                  </a:r>
                </a:p>
                <a:p>
                  <a:pPr algn="ctr"/>
                  <a:r>
                    <a:rPr lang="fr-FR" sz="2000" dirty="0"/>
                    <a:t>103% haut</a:t>
                  </a:r>
                </a:p>
                <a:p>
                  <a:pPr algn="ctr"/>
                  <a:r>
                    <a:rPr lang="fr-FR" sz="2000" dirty="0"/>
                    <a:t>109% bas</a:t>
                  </a:r>
                </a:p>
              </p:txBody>
            </p:sp>
          </p:grpSp>
          <p:sp>
            <p:nvSpPr>
              <p:cNvPr id="113" name="Rectangle 112"/>
              <p:cNvSpPr/>
              <p:nvPr/>
            </p:nvSpPr>
            <p:spPr>
              <a:xfrm>
                <a:off x="9561675" y="5397684"/>
                <a:ext cx="2987823" cy="3231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fr-FR" sz="1500" i="1" dirty="0"/>
                  <a:t>(SIOEN, Belgique)</a:t>
                </a:r>
              </a:p>
            </p:txBody>
          </p:sp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9348" y="3060884"/>
                <a:ext cx="1765661" cy="2329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610600" y="6523990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0374" y="6272990"/>
            <a:ext cx="119521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H. </a:t>
            </a:r>
            <a:r>
              <a:rPr lang="fr-FR" sz="1500" i="1" dirty="0" err="1" smtClean="0"/>
              <a:t>Gidik</a:t>
            </a:r>
            <a:r>
              <a:rPr lang="fr-FR" sz="1500" i="1" dirty="0"/>
              <a:t>, Réalisation d’un fluxmètre thermique à gradient tangentiel de température à paroi auxiliaire textile intégrant des fils thermoélectriques : application à la mesure des transferts thermiques et hydriques , </a:t>
            </a:r>
            <a:r>
              <a:rPr lang="fr-FR" sz="1500" i="1" dirty="0" smtClean="0"/>
              <a:t>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2015.</a:t>
            </a:r>
            <a:endParaRPr lang="fr-FR" sz="1500" i="1" dirty="0"/>
          </a:p>
        </p:txBody>
      </p:sp>
    </p:spTree>
    <p:extLst>
      <p:ext uri="{BB962C8B-B14F-4D97-AF65-F5344CB8AC3E}">
        <p14:creationId xmlns:p14="http://schemas.microsoft.com/office/powerpoint/2010/main" val="31502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latin typeface="+mn-lt"/>
              </a:rPr>
              <a:t>PLAN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4602" y="1290599"/>
            <a:ext cx="8712968" cy="4752528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</a:p>
          <a:p>
            <a:pPr lvl="1"/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Besoins, usages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200" dirty="0" smtClean="0"/>
          </a:p>
          <a:p>
            <a:endParaRPr lang="fr-FR" sz="2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0" name="Image 9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15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785" y="2155518"/>
            <a:ext cx="84226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Réalisation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Textiles rafraîchissant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Membrane thermosensible à perméabilité à la vapeur contrôlée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0785" y="343357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Caractérisation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Fluxmètre thermique textile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0785" y="4442689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Modélisation / Simulation </a:t>
            </a:r>
          </a:p>
          <a:p>
            <a:pPr lvl="1"/>
            <a:r>
              <a:rPr lang="fr-FR" sz="2200" dirty="0"/>
              <a:t>Projet FLUTEX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0785" y="545180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Conclusion / Perspectives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Projet PHOTOTEX</a:t>
            </a:r>
          </a:p>
        </p:txBody>
      </p:sp>
    </p:spTree>
    <p:extLst>
      <p:ext uri="{BB962C8B-B14F-4D97-AF65-F5344CB8AC3E}">
        <p14:creationId xmlns:p14="http://schemas.microsoft.com/office/powerpoint/2010/main" val="410718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9764" y="1552077"/>
            <a:ext cx="11602387" cy="1728192"/>
          </a:xfrm>
        </p:spPr>
        <p:txBody>
          <a:bodyPr/>
          <a:lstStyle/>
          <a:p>
            <a:pPr marL="0" indent="0">
              <a:buNone/>
            </a:pPr>
            <a:r>
              <a:rPr lang="fr-FR" sz="2200" u="sng" dirty="0" smtClean="0"/>
              <a:t>Objectif </a:t>
            </a:r>
            <a:r>
              <a:rPr lang="fr-FR" sz="2200" u="sng" dirty="0"/>
              <a:t>:</a:t>
            </a:r>
            <a:r>
              <a:rPr lang="fr-FR" sz="2200" dirty="0"/>
              <a:t> Proposer aux industriels des outils d’aide à la décision pour la conception d’une tenue de protection pour les pompiers (sous vêtement et tenue extérieure) en situation d’usage courant (faible ou moyen flux radiant).</a:t>
            </a:r>
          </a:p>
          <a:p>
            <a:pPr marL="457200" lvl="1" indent="0">
              <a:buNone/>
            </a:pPr>
            <a:endParaRPr lang="fr-FR" sz="2200" dirty="0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4"/>
          <a:stretch/>
        </p:blipFill>
        <p:spPr bwMode="auto">
          <a:xfrm>
            <a:off x="530608" y="2791458"/>
            <a:ext cx="4341046" cy="2799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656255" y="3103277"/>
            <a:ext cx="6595155" cy="237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0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AB400"/>
              </a:buClr>
              <a:buSzPct val="75000"/>
              <a:buFont typeface="Wingdings" charset="0"/>
              <a:buChar char="n"/>
              <a:defRPr sz="2000" b="1">
                <a:solidFill>
                  <a:schemeClr val="hlink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charset="0"/>
              <a:buChar char="§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0"/>
              <a:buChar char="§"/>
              <a:defRPr>
                <a:solidFill>
                  <a:srgbClr val="006EB9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sz="2200" b="0" dirty="0">
                <a:solidFill>
                  <a:schemeClr val="tx1"/>
                </a:solidFill>
              </a:rPr>
              <a:t>Conception d’EPI Feu (tenue complète)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fr-FR" sz="2200" b="0" i="1" dirty="0"/>
              <a:t>Augmenter leur sécurité et leur performance,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fr-FR" sz="2200" b="0" i="1" dirty="0"/>
              <a:t>Augmenter le confort thermique</a:t>
            </a:r>
            <a:r>
              <a:rPr lang="fr-FR" sz="2200" b="0" dirty="0"/>
              <a:t>. </a:t>
            </a:r>
          </a:p>
          <a:p>
            <a:pPr lvl="1">
              <a:buClrTx/>
              <a:buFont typeface="Wingdings" panose="05000000000000000000" pitchFamily="2" charset="2"/>
              <a:buChar char="Ø"/>
            </a:pPr>
            <a:r>
              <a:rPr lang="fr-FR" sz="2200" b="0" dirty="0">
                <a:solidFill>
                  <a:schemeClr val="tx1"/>
                </a:solidFill>
              </a:rPr>
              <a:t>Etude des transferts thermiques et hydriques </a:t>
            </a:r>
          </a:p>
          <a:p>
            <a:pPr marL="457200" lvl="1" indent="0">
              <a:buClrTx/>
              <a:buNone/>
            </a:pPr>
            <a:r>
              <a:rPr lang="fr-FR" sz="2200" b="0" dirty="0">
                <a:solidFill>
                  <a:schemeClr val="tx1"/>
                </a:solidFill>
              </a:rPr>
              <a:t>    au sein d’un multicouche textile.</a:t>
            </a:r>
            <a:endParaRPr lang="fr-FR" sz="2200" b="0" kern="0" dirty="0">
              <a:solidFill>
                <a:schemeClr val="tx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43" y="6383591"/>
            <a:ext cx="14382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26" y="6356777"/>
            <a:ext cx="1438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11" y="6307675"/>
            <a:ext cx="889923" cy="4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1654" y="6388215"/>
            <a:ext cx="1302784" cy="33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r="36103"/>
          <a:stretch/>
        </p:blipFill>
        <p:spPr bwMode="auto">
          <a:xfrm>
            <a:off x="3746835" y="6270232"/>
            <a:ext cx="1150917" cy="44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8" y="6187853"/>
            <a:ext cx="1002655" cy="5602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 l="24872" r="23234"/>
          <a:stretch/>
        </p:blipFill>
        <p:spPr bwMode="auto">
          <a:xfrm>
            <a:off x="7844089" y="6311851"/>
            <a:ext cx="1533021" cy="57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9" cstate="print"/>
          <a:srcRect l="79803" r="-392"/>
          <a:stretch/>
        </p:blipFill>
        <p:spPr bwMode="auto">
          <a:xfrm>
            <a:off x="9579706" y="6281542"/>
            <a:ext cx="672180" cy="63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MODELISATION/SIMULATION</a:t>
            </a:r>
            <a:endParaRPr lang="fr-FR" sz="2600" b="1" dirty="0">
              <a:latin typeface="+mn-lt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-1" y="840511"/>
            <a:ext cx="12192001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i="1" dirty="0" smtClean="0"/>
              <a:t>    </a:t>
            </a:r>
            <a:r>
              <a:rPr lang="fr-FR" sz="2400" b="1" i="1" dirty="0"/>
              <a:t>Projet FLUTEX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b="1" i="1" dirty="0"/>
          </a:p>
          <a:p>
            <a:pPr marL="0" indent="0">
              <a:buNone/>
            </a:pPr>
            <a:endParaRPr lang="fr-FR" sz="2400" b="1" i="1" dirty="0" smtClean="0"/>
          </a:p>
        </p:txBody>
      </p:sp>
      <p:grpSp>
        <p:nvGrpSpPr>
          <p:cNvPr id="19" name="Groupe 18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21" name="Image 20" descr="Yncrea_BM_HEI_horizontal_couleurs_CMJN_72dpi (002)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2891" y="1688808"/>
            <a:ext cx="5472607" cy="4536504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fr-FR" sz="2200" b="1" dirty="0"/>
              <a:t>Résultats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sz="2200" dirty="0"/>
              <a:t>Caractérisations : mise en place d’un banc d’instrumentation caractérisant les monocouches et multicouches.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fr-FR" sz="2200" dirty="0"/>
          </a:p>
          <a:p>
            <a:pPr lvl="1">
              <a:buClr>
                <a:schemeClr val="tx1"/>
              </a:buClr>
            </a:pPr>
            <a:endParaRPr lang="fr-FR" sz="2200" dirty="0"/>
          </a:p>
          <a:p>
            <a:pPr lvl="1">
              <a:buClr>
                <a:schemeClr val="tx1"/>
              </a:buClr>
            </a:pPr>
            <a:endParaRPr lang="fr-FR" sz="2200" dirty="0" smtClean="0"/>
          </a:p>
          <a:p>
            <a:pPr marL="457200" lvl="1" indent="0">
              <a:buClr>
                <a:schemeClr val="tx1"/>
              </a:buClr>
              <a:buNone/>
            </a:pPr>
            <a:endParaRPr lang="fr-FR" sz="2200" dirty="0" smtClean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72" y="898611"/>
            <a:ext cx="1588029" cy="2419267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93" y="989351"/>
            <a:ext cx="1600038" cy="210348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79" y="3841277"/>
            <a:ext cx="5077072" cy="262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063" y="987831"/>
            <a:ext cx="3163681" cy="232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392" y="3338455"/>
            <a:ext cx="669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sz="2200" kern="0" dirty="0">
                <a:ea typeface="ＭＳ Ｐゴシック"/>
              </a:rPr>
              <a:t>Modélisation / Simulation : des modèles de simulation ont été définis aussi bien pour les transferts thermiques, les transferts hydriques </a:t>
            </a:r>
          </a:p>
          <a:p>
            <a:pPr>
              <a:buClr>
                <a:schemeClr val="tx1"/>
              </a:buClr>
            </a:pPr>
            <a:r>
              <a:rPr lang="fr-FR" sz="2200" kern="0" dirty="0">
                <a:ea typeface="ＭＳ Ｐゴシック"/>
              </a:rPr>
              <a:t>     et le couplage thermique hydrique.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fr-FR" sz="2200" kern="0" dirty="0">
              <a:ea typeface="ＭＳ Ｐゴシック"/>
            </a:endParaRPr>
          </a:p>
          <a:p>
            <a:pPr marL="398463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fr-FR" sz="2200" kern="0" dirty="0">
                <a:ea typeface="ＭＳ Ｐゴシック"/>
              </a:rPr>
              <a:t>Des préconisations de conception sont fournis </a:t>
            </a:r>
          </a:p>
          <a:p>
            <a:pPr marL="55563">
              <a:buClr>
                <a:schemeClr val="tx1"/>
              </a:buClr>
            </a:pPr>
            <a:r>
              <a:rPr lang="fr-FR" sz="2200" kern="0" dirty="0">
                <a:ea typeface="ＭＳ Ｐゴシック"/>
              </a:rPr>
              <a:t>     aux partenaires industriels.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MODELISATION/SIMULATION</a:t>
            </a:r>
            <a:endParaRPr lang="fr-FR" sz="2600" b="1" dirty="0">
              <a:latin typeface="+mn-lt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-1" y="840511"/>
            <a:ext cx="12192001" cy="560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i="1" dirty="0" smtClean="0"/>
              <a:t>    </a:t>
            </a:r>
            <a:r>
              <a:rPr lang="fr-FR" sz="2400" b="1" i="1" dirty="0"/>
              <a:t>Projet FLUTEX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b="1" i="1" dirty="0"/>
          </a:p>
          <a:p>
            <a:pPr marL="0" indent="0">
              <a:buNone/>
            </a:pPr>
            <a:endParaRPr lang="fr-FR" sz="2400" b="1" i="1" dirty="0" smtClean="0"/>
          </a:p>
        </p:txBody>
      </p:sp>
      <p:grpSp>
        <p:nvGrpSpPr>
          <p:cNvPr id="15" name="Groupe 14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7" name="Image 16" descr="Yncrea_BM_HEI_horizontal_couleurs_CMJN_72dpi (002)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latin typeface="+mn-lt"/>
              </a:rPr>
              <a:t>PLAN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4602" y="1290599"/>
            <a:ext cx="8712968" cy="4752528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</a:p>
          <a:p>
            <a:pPr lvl="1"/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Besoins, usages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200" dirty="0" smtClean="0"/>
          </a:p>
          <a:p>
            <a:endParaRPr lang="fr-FR" sz="2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0" name="Image 9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18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785" y="2155518"/>
            <a:ext cx="84226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Réalisation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Textiles rafraîchissant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Membrane thermosensible à perméabilité à la vapeur contrôlée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0785" y="343357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Caractérisation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Fluxmètre thermique textile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0785" y="4442689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</a:rPr>
              <a:t>Modélisation / Simulation </a:t>
            </a:r>
          </a:p>
          <a:p>
            <a:pPr lvl="1"/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Projet FLUTEX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0785" y="545180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Conclusion / Perspectives</a:t>
            </a:r>
          </a:p>
          <a:p>
            <a:pPr lvl="1"/>
            <a:r>
              <a:rPr lang="fr-FR" sz="2200" dirty="0"/>
              <a:t>Projet PHOTOTEX</a:t>
            </a:r>
          </a:p>
        </p:txBody>
      </p:sp>
    </p:spTree>
    <p:extLst>
      <p:ext uri="{BB962C8B-B14F-4D97-AF65-F5344CB8AC3E}">
        <p14:creationId xmlns:p14="http://schemas.microsoft.com/office/powerpoint/2010/main" val="12606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264" y="3116346"/>
            <a:ext cx="11564951" cy="28803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500" dirty="0" smtClean="0"/>
              <a:t>Ce schéma résume la démarche générale des travaux de recherche qu’on a présentés.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5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500" dirty="0" smtClean="0"/>
              <a:t>L’aspect Transferts Thermiques couplés aux Transferts Hydriques est un point essentiel car peu d’études, d’équipements et/ou normes prennent leur couplage en considération.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71590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19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CONCLUSION</a:t>
            </a:r>
            <a:endParaRPr lang="fr-FR" sz="2600" b="1" dirty="0">
              <a:latin typeface="+mn-lt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20" name="Image 19" descr="Yncrea_BM_HEI_horizontal_couleurs_CMJN_72dpi (002)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grpSp>
        <p:nvGrpSpPr>
          <p:cNvPr id="21" name="Groupe 20"/>
          <p:cNvGrpSpPr/>
          <p:nvPr/>
        </p:nvGrpSpPr>
        <p:grpSpPr>
          <a:xfrm>
            <a:off x="313264" y="1433542"/>
            <a:ext cx="11564952" cy="914399"/>
            <a:chOff x="491114" y="4587043"/>
            <a:chExt cx="11564952" cy="914399"/>
          </a:xfrm>
        </p:grpSpPr>
        <p:grpSp>
          <p:nvGrpSpPr>
            <p:cNvPr id="22" name="Groupe 21"/>
            <p:cNvGrpSpPr/>
            <p:nvPr/>
          </p:nvGrpSpPr>
          <p:grpSpPr>
            <a:xfrm>
              <a:off x="491114" y="4587043"/>
              <a:ext cx="10740765" cy="914399"/>
              <a:chOff x="179388" y="1435100"/>
              <a:chExt cx="10740765" cy="914399"/>
            </a:xfrm>
          </p:grpSpPr>
          <p:sp>
            <p:nvSpPr>
              <p:cNvPr id="25" name="ZoneTexte 2"/>
              <p:cNvSpPr txBox="1">
                <a:spLocks noChangeArrowheads="1"/>
              </p:cNvSpPr>
              <p:nvPr/>
            </p:nvSpPr>
            <p:spPr bwMode="auto">
              <a:xfrm>
                <a:off x="179388" y="1435100"/>
                <a:ext cx="1101392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rgbClr val="7030A0"/>
                    </a:solidFill>
                    <a:latin typeface="+mn-lt"/>
                  </a:rPr>
                  <a:t>Analyse</a:t>
                </a:r>
              </a:p>
            </p:txBody>
          </p:sp>
          <p:sp>
            <p:nvSpPr>
              <p:cNvPr id="26" name="ZoneTexte 9"/>
              <p:cNvSpPr txBox="1">
                <a:spLocks noChangeArrowheads="1"/>
              </p:cNvSpPr>
              <p:nvPr/>
            </p:nvSpPr>
            <p:spPr bwMode="auto">
              <a:xfrm>
                <a:off x="2268538" y="1435100"/>
                <a:ext cx="151727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rgbClr val="7030A0"/>
                    </a:solidFill>
                    <a:latin typeface="+mn-lt"/>
                  </a:rPr>
                  <a:t>Conception</a:t>
                </a:r>
              </a:p>
            </p:txBody>
          </p:sp>
          <p:sp>
            <p:nvSpPr>
              <p:cNvPr id="27" name="ZoneTexte 10"/>
              <p:cNvSpPr txBox="1">
                <a:spLocks noChangeArrowheads="1"/>
              </p:cNvSpPr>
              <p:nvPr/>
            </p:nvSpPr>
            <p:spPr bwMode="auto">
              <a:xfrm>
                <a:off x="4887913" y="1435100"/>
                <a:ext cx="1477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rgbClr val="7030A0"/>
                    </a:solidFill>
                    <a:latin typeface="+mn-lt"/>
                  </a:rPr>
                  <a:t>Réalisation</a:t>
                </a:r>
              </a:p>
            </p:txBody>
          </p:sp>
          <p:sp>
            <p:nvSpPr>
              <p:cNvPr id="28" name="ZoneTexte 11"/>
              <p:cNvSpPr txBox="1">
                <a:spLocks noChangeArrowheads="1"/>
              </p:cNvSpPr>
              <p:nvPr/>
            </p:nvSpPr>
            <p:spPr bwMode="auto">
              <a:xfrm>
                <a:off x="7370763" y="1435100"/>
                <a:ext cx="19516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rgbClr val="7030A0"/>
                    </a:solidFill>
                    <a:latin typeface="+mn-lt"/>
                  </a:rPr>
                  <a:t>Caractérisation</a:t>
                </a:r>
              </a:p>
            </p:txBody>
          </p:sp>
          <p:sp>
            <p:nvSpPr>
              <p:cNvPr id="29" name="Flèche droite 28"/>
              <p:cNvSpPr/>
              <p:nvPr/>
            </p:nvSpPr>
            <p:spPr>
              <a:xfrm>
                <a:off x="1558925" y="1492250"/>
                <a:ext cx="554038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AC75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30" name="Flèche droite 29"/>
              <p:cNvSpPr/>
              <p:nvPr/>
            </p:nvSpPr>
            <p:spPr>
              <a:xfrm>
                <a:off x="4186238" y="1492250"/>
                <a:ext cx="554037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9751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31" name="Flèche droite 30"/>
              <p:cNvSpPr/>
              <p:nvPr/>
            </p:nvSpPr>
            <p:spPr>
              <a:xfrm>
                <a:off x="6677025" y="1492250"/>
                <a:ext cx="554038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32" name="Demi-tour 31"/>
              <p:cNvSpPr/>
              <p:nvPr/>
            </p:nvSpPr>
            <p:spPr>
              <a:xfrm rot="10800000">
                <a:off x="755649" y="1838324"/>
                <a:ext cx="10164504" cy="511175"/>
              </a:xfrm>
              <a:prstGeom prst="uturnArrow">
                <a:avLst>
                  <a:gd name="adj1" fmla="val 23524"/>
                  <a:gd name="adj2" fmla="val 25000"/>
                  <a:gd name="adj3" fmla="val 25000"/>
                  <a:gd name="adj4" fmla="val 0"/>
                  <a:gd name="adj5" fmla="val 100000"/>
                </a:avLst>
              </a:prstGeom>
              <a:solidFill>
                <a:srgbClr val="FFC0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3" name="ZoneTexte 11"/>
            <p:cNvSpPr txBox="1">
              <a:spLocks noChangeArrowheads="1"/>
            </p:cNvSpPr>
            <p:nvPr/>
          </p:nvSpPr>
          <p:spPr bwMode="auto">
            <a:xfrm>
              <a:off x="10322322" y="4587043"/>
              <a:ext cx="173374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200" b="1" dirty="0" err="1" smtClean="0">
                  <a:solidFill>
                    <a:srgbClr val="7030A0"/>
                  </a:solidFill>
                  <a:latin typeface="+mn-lt"/>
                </a:rPr>
                <a:t>Modelisation</a:t>
              </a:r>
              <a:endParaRPr lang="fr-FR" altLang="fr-FR" sz="2200" b="1" dirty="0">
                <a:solidFill>
                  <a:srgbClr val="7030A0"/>
                </a:solidFill>
                <a:latin typeface="+mn-lt"/>
              </a:endParaRPr>
            </a:p>
          </p:txBody>
        </p:sp>
        <p:sp>
          <p:nvSpPr>
            <p:cNvPr id="24" name="Flèche droite 23"/>
            <p:cNvSpPr/>
            <p:nvPr/>
          </p:nvSpPr>
          <p:spPr>
            <a:xfrm>
              <a:off x="9654382" y="4629448"/>
              <a:ext cx="554038" cy="346075"/>
            </a:xfrm>
            <a:prstGeom prst="rightArrow">
              <a:avLst>
                <a:gd name="adj1" fmla="val 29343"/>
                <a:gd name="adj2" fmla="val 50000"/>
              </a:avLst>
            </a:prstGeom>
            <a:solidFill>
              <a:srgbClr val="FFC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200"/>
            </a:p>
          </p:txBody>
        </p:sp>
      </p:grpSp>
    </p:spTree>
    <p:extLst>
      <p:ext uri="{BB962C8B-B14F-4D97-AF65-F5344CB8AC3E}">
        <p14:creationId xmlns:p14="http://schemas.microsoft.com/office/powerpoint/2010/main" val="173455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à coins arrondis 148"/>
          <p:cNvSpPr/>
          <p:nvPr/>
        </p:nvSpPr>
        <p:spPr>
          <a:xfrm>
            <a:off x="157430" y="5858941"/>
            <a:ext cx="11995372" cy="100986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à coins arrondis 102"/>
          <p:cNvSpPr/>
          <p:nvPr/>
        </p:nvSpPr>
        <p:spPr>
          <a:xfrm>
            <a:off x="168941" y="2302558"/>
            <a:ext cx="12004278" cy="354136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216553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6600"/>
                </a:solidFill>
                <a:latin typeface="+mn-lt"/>
                <a:cs typeface="Gill Sans"/>
              </a:rPr>
              <a:t>2001</a:t>
            </a:r>
            <a:endParaRPr lang="fr-FR" sz="1200" dirty="0">
              <a:solidFill>
                <a:srgbClr val="FF6600"/>
              </a:solidFill>
              <a:latin typeface="+mn-lt"/>
              <a:cs typeface="Gill San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369167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2004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483190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2006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597213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2008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711235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2010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825258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2012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939281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2014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053301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latin typeface="+mn-lt"/>
                <a:cs typeface="Gill Sans"/>
              </a:rPr>
              <a:t>2016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22783" y="2161437"/>
            <a:ext cx="11769674" cy="21750"/>
          </a:xfrm>
          <a:prstGeom prst="straightConnector1">
            <a:avLst/>
          </a:prstGeom>
          <a:ln>
            <a:solidFill>
              <a:srgbClr val="2246F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1501312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676891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3715795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4908693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012972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095980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8213955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9358461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10815" y="212544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26773" y="1747761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6600"/>
                </a:solidFill>
                <a:latin typeface="+mn-lt"/>
                <a:cs typeface="Gill Sans"/>
              </a:rPr>
              <a:t>1998</a:t>
            </a:r>
            <a:endParaRPr lang="fr-FR" sz="1200" dirty="0">
              <a:solidFill>
                <a:srgbClr val="FF6600"/>
              </a:solidFill>
              <a:latin typeface="+mn-lt"/>
              <a:cs typeface="Gill San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335018" y="721278"/>
            <a:ext cx="3533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>
                <a:latin typeface="+mn-lt"/>
              </a:rPr>
              <a:t>Fluxmètre Thermique à Paroi Auxiliaire Textile</a:t>
            </a:r>
            <a:endParaRPr lang="fr-FR" sz="1400" b="0" dirty="0">
              <a:latin typeface="+mn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10815" y="2448100"/>
            <a:ext cx="1995376" cy="505969"/>
            <a:chOff x="911424" y="3573016"/>
            <a:chExt cx="2015990" cy="547886"/>
          </a:xfrm>
        </p:grpSpPr>
        <p:cxnSp>
          <p:nvCxnSpPr>
            <p:cNvPr id="4" name="Connecteur droit avec flèche 3"/>
            <p:cNvCxnSpPr/>
            <p:nvPr/>
          </p:nvCxnSpPr>
          <p:spPr bwMode="auto">
            <a:xfrm>
              <a:off x="911424" y="3573016"/>
              <a:ext cx="144016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1" name="Picture 17" descr="200x15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1424" y="3645025"/>
              <a:ext cx="815413" cy="458877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" name="Image 41">
              <a:hlinkClick r:id="rId3"/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586" y="3644244"/>
              <a:ext cx="702828" cy="385698"/>
            </a:xfrm>
            <a:prstGeom prst="rect">
              <a:avLst/>
            </a:prstGeom>
          </p:spPr>
        </p:pic>
        <p:pic>
          <p:nvPicPr>
            <p:cNvPr id="45" name="Image 44" descr="Unknown-2"/>
            <p:cNvPicPr>
              <a:picLocks noChangeAspect="1"/>
            </p:cNvPicPr>
            <p:nvPr/>
          </p:nvPicPr>
          <p:blipFill>
            <a:blip r:embed="rId6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834" y="3663702"/>
              <a:ext cx="477231" cy="457200"/>
            </a:xfrm>
            <a:prstGeom prst="rect">
              <a:avLst/>
            </a:prstGeom>
          </p:spPr>
        </p:pic>
      </p:grpSp>
      <p:cxnSp>
        <p:nvCxnSpPr>
          <p:cNvPr id="46" name="Connecteur en angle 45"/>
          <p:cNvCxnSpPr>
            <a:endCxn id="39" idx="1"/>
          </p:cNvCxnSpPr>
          <p:nvPr/>
        </p:nvCxnSpPr>
        <p:spPr bwMode="auto">
          <a:xfrm rot="5400000" flipH="1" flipV="1">
            <a:off x="1499861" y="1326281"/>
            <a:ext cx="1286271" cy="384044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ZoneTexte 61"/>
          <p:cNvSpPr txBox="1"/>
          <p:nvPr/>
        </p:nvSpPr>
        <p:spPr>
          <a:xfrm>
            <a:off x="5223364" y="994294"/>
            <a:ext cx="1817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smtClean="0">
                <a:latin typeface="+mn-lt"/>
              </a:rPr>
              <a:t>Textiles rafraîchissants</a:t>
            </a:r>
            <a:endParaRPr lang="fr-FR" sz="1400" b="0" dirty="0">
              <a:latin typeface="+mn-lt"/>
            </a:endParaRPr>
          </a:p>
        </p:txBody>
      </p:sp>
      <p:cxnSp>
        <p:nvCxnSpPr>
          <p:cNvPr id="61" name="Connecteur en angle 60"/>
          <p:cNvCxnSpPr/>
          <p:nvPr/>
        </p:nvCxnSpPr>
        <p:spPr bwMode="auto">
          <a:xfrm rot="5400000" flipH="1" flipV="1">
            <a:off x="4607610" y="1528370"/>
            <a:ext cx="977635" cy="186483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cteur droit avec flèche 66"/>
          <p:cNvCxnSpPr/>
          <p:nvPr/>
        </p:nvCxnSpPr>
        <p:spPr bwMode="auto">
          <a:xfrm flipV="1">
            <a:off x="6740834" y="3113154"/>
            <a:ext cx="1773176" cy="124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>
          <a:xfrm>
            <a:off x="7355278" y="2796761"/>
            <a:ext cx="730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+mn-lt"/>
              </a:rPr>
              <a:t>FLUTEX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188561" y="2957195"/>
            <a:ext cx="5490132" cy="355653"/>
            <a:chOff x="4007992" y="3114394"/>
            <a:chExt cx="7292981" cy="385191"/>
          </a:xfrm>
        </p:grpSpPr>
        <p:pic>
          <p:nvPicPr>
            <p:cNvPr id="69" name="Picture 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8" r="36103"/>
            <a:stretch/>
          </p:blipFill>
          <p:spPr bwMode="auto">
            <a:xfrm>
              <a:off x="4007992" y="3127272"/>
              <a:ext cx="1248139" cy="35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844" y="3186401"/>
              <a:ext cx="1824203" cy="23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586" y="3186023"/>
              <a:ext cx="1536171" cy="26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047" y="3149433"/>
              <a:ext cx="941501" cy="350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Image 72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572782" y="3114394"/>
              <a:ext cx="1728191" cy="372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1" name="Connecteur en angle 80"/>
          <p:cNvCxnSpPr/>
          <p:nvPr/>
        </p:nvCxnSpPr>
        <p:spPr bwMode="auto">
          <a:xfrm rot="5400000" flipH="1" flipV="1">
            <a:off x="8118504" y="1715134"/>
            <a:ext cx="564680" cy="226332"/>
          </a:xfrm>
          <a:prstGeom prst="bentConnector3">
            <a:avLst>
              <a:gd name="adj1" fmla="val 9960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ZoneTexte 83"/>
          <p:cNvSpPr txBox="1"/>
          <p:nvPr/>
        </p:nvSpPr>
        <p:spPr>
          <a:xfrm>
            <a:off x="8481810" y="1301434"/>
            <a:ext cx="2366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dirty="0" smtClean="0">
                <a:latin typeface="+mn-lt"/>
              </a:rPr>
              <a:t>Smart textile </a:t>
            </a:r>
            <a:r>
              <a:rPr lang="mr-IN" sz="1400" b="0" dirty="0" smtClean="0">
                <a:latin typeface="+mn-lt"/>
              </a:rPr>
              <a:t>–</a:t>
            </a:r>
            <a:r>
              <a:rPr lang="fr-FR" sz="1400" b="0" dirty="0" smtClean="0">
                <a:latin typeface="+mn-lt"/>
              </a:rPr>
              <a:t> Transferts de chaleur &amp; de masse</a:t>
            </a:r>
            <a:endParaRPr lang="fr-FR" sz="1400" b="0" dirty="0">
              <a:latin typeface="+mn-lt"/>
            </a:endParaRPr>
          </a:p>
        </p:txBody>
      </p:sp>
      <p:cxnSp>
        <p:nvCxnSpPr>
          <p:cNvPr id="77" name="Connecteur droit avec flèche 76"/>
          <p:cNvCxnSpPr/>
          <p:nvPr/>
        </p:nvCxnSpPr>
        <p:spPr bwMode="auto">
          <a:xfrm>
            <a:off x="6012971" y="2580026"/>
            <a:ext cx="124813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6254185" y="2267389"/>
            <a:ext cx="814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+mn-lt"/>
              </a:rPr>
              <a:t>HYDRAX</a:t>
            </a:r>
            <a:endParaRPr lang="fr-FR" sz="1400" b="1" dirty="0">
              <a:latin typeface="+mn-lt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7397709" y="2414083"/>
            <a:ext cx="2319455" cy="257645"/>
            <a:chOff x="6134451" y="2369161"/>
            <a:chExt cx="2960734" cy="400156"/>
          </a:xfrm>
        </p:grpSpPr>
        <p:pic>
          <p:nvPicPr>
            <p:cNvPr id="88" name="Picture 11" descr="Elast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451" y="2456652"/>
              <a:ext cx="1006956" cy="27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Image 88">
              <a:hlinkClick r:id="rId3"/>
            </p:cNvPr>
            <p:cNvPicPr/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495" y="2399660"/>
              <a:ext cx="614923" cy="369657"/>
            </a:xfrm>
            <a:prstGeom prst="rect">
              <a:avLst/>
            </a:prstGeom>
          </p:spPr>
        </p:pic>
        <p:pic>
          <p:nvPicPr>
            <p:cNvPr id="90" name="Picture 10" descr="Universiteit Gen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864" y="2369161"/>
              <a:ext cx="696321" cy="373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http://galaminesdouai.fr/img/logo-mines-douai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806" y="2397819"/>
              <a:ext cx="576064" cy="356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6" name="Connecteur droit avec flèche 95"/>
          <p:cNvCxnSpPr/>
          <p:nvPr/>
        </p:nvCxnSpPr>
        <p:spPr bwMode="auto">
          <a:xfrm>
            <a:off x="7923378" y="3828151"/>
            <a:ext cx="2400267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Rectangle 96"/>
          <p:cNvSpPr/>
          <p:nvPr/>
        </p:nvSpPr>
        <p:spPr>
          <a:xfrm>
            <a:off x="8168174" y="3497938"/>
            <a:ext cx="1828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>
                <a:latin typeface="+mn-lt"/>
              </a:rPr>
              <a:t>TEXTILE PHOTONIQUE</a:t>
            </a:r>
            <a:endParaRPr lang="fr-FR" sz="1400" b="1" dirty="0">
              <a:latin typeface="+mn-lt"/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4851538" y="3630196"/>
            <a:ext cx="3014165" cy="298839"/>
            <a:chOff x="4800609" y="3660821"/>
            <a:chExt cx="3014165" cy="298839"/>
          </a:xfrm>
        </p:grpSpPr>
        <p:pic>
          <p:nvPicPr>
            <p:cNvPr id="9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9" y="3684028"/>
              <a:ext cx="1344149" cy="233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Image 99">
              <a:hlinkClick r:id="rId3"/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720" y="3660821"/>
              <a:ext cx="533229" cy="280082"/>
            </a:xfrm>
            <a:prstGeom prst="rect">
              <a:avLst/>
            </a:prstGeom>
          </p:spPr>
        </p:pic>
        <p:pic>
          <p:nvPicPr>
            <p:cNvPr id="101" name="Picture 1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1" b="17358"/>
            <a:stretch/>
          </p:blipFill>
          <p:spPr bwMode="auto">
            <a:xfrm>
              <a:off x="6720823" y="3680260"/>
              <a:ext cx="1093951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" name="Titre 1"/>
          <p:cNvSpPr>
            <a:spLocks noGrp="1"/>
          </p:cNvSpPr>
          <p:nvPr>
            <p:ph type="title"/>
          </p:nvPr>
        </p:nvSpPr>
        <p:spPr>
          <a:xfrm>
            <a:off x="0" y="143415"/>
            <a:ext cx="12187637" cy="559559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 smtClean="0">
                <a:latin typeface="+mn-lt"/>
              </a:rPr>
              <a:t>EVOLUTION TEMPORELLE DE L’ACTIVITÉ RECHERCHE</a:t>
            </a:r>
            <a:endParaRPr lang="fr-FR" sz="2400" b="1" dirty="0">
              <a:latin typeface="+mn-lt"/>
            </a:endParaRPr>
          </a:p>
        </p:txBody>
      </p:sp>
      <p:sp>
        <p:nvSpPr>
          <p:cNvPr id="1024" name="Espace réservé du numéro de diapositive 1023"/>
          <p:cNvSpPr>
            <a:spLocks noGrp="1"/>
          </p:cNvSpPr>
          <p:nvPr>
            <p:ph type="sldNum" sz="quarter" idx="12"/>
          </p:nvPr>
        </p:nvSpPr>
        <p:spPr>
          <a:xfrm>
            <a:off x="9430461" y="6465610"/>
            <a:ext cx="2743200" cy="365125"/>
          </a:xfrm>
        </p:spPr>
        <p:txBody>
          <a:bodyPr/>
          <a:lstStyle/>
          <a:p>
            <a:fld id="{DE16C951-1D12-4B49-A9E5-B9E0DE29198C}" type="slidenum">
              <a:rPr lang="fr-FR" smtClean="0">
                <a:solidFill>
                  <a:schemeClr val="tx1"/>
                </a:solidFill>
              </a:r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10300876" y="1770538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6600"/>
                </a:solidFill>
                <a:latin typeface="+mn-lt"/>
                <a:cs typeface="Gill Sans"/>
              </a:rPr>
              <a:t>2018</a:t>
            </a:r>
            <a:endParaRPr lang="fr-FR" sz="1200" dirty="0">
              <a:solidFill>
                <a:srgbClr val="FF6600"/>
              </a:solidFill>
              <a:latin typeface="+mn-lt"/>
              <a:cs typeface="Gill Sans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10630502" y="2130963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478651" y="6469511"/>
            <a:ext cx="1920213" cy="307777"/>
            <a:chOff x="6754352" y="6387783"/>
            <a:chExt cx="1920213" cy="307777"/>
          </a:xfrm>
        </p:grpSpPr>
        <p:cxnSp>
          <p:nvCxnSpPr>
            <p:cNvPr id="92" name="Connecteur droit avec flèche 91"/>
            <p:cNvCxnSpPr/>
            <p:nvPr/>
          </p:nvCxnSpPr>
          <p:spPr bwMode="auto">
            <a:xfrm>
              <a:off x="6754352" y="6650390"/>
              <a:ext cx="19202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Rectangle 93"/>
            <p:cNvSpPr/>
            <p:nvPr/>
          </p:nvSpPr>
          <p:spPr>
            <a:xfrm>
              <a:off x="7344533" y="6387783"/>
              <a:ext cx="9266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+mn-lt"/>
                </a:rPr>
                <a:t>A. MOREL</a:t>
              </a:r>
              <a:endParaRPr lang="fr-FR" sz="1400" b="1" dirty="0">
                <a:latin typeface="+mn-lt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7758675" y="5916806"/>
            <a:ext cx="808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+mn-lt"/>
              </a:rPr>
              <a:t>H. GIDIK</a:t>
            </a:r>
            <a:endParaRPr lang="fr-FR" sz="1400" b="1" dirty="0">
              <a:latin typeface="+mn-lt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8372075" y="6218862"/>
            <a:ext cx="1080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+mn-lt"/>
              </a:rPr>
              <a:t>M. VIALLON</a:t>
            </a:r>
            <a:endParaRPr lang="fr-FR" sz="1400" b="1" dirty="0">
              <a:latin typeface="+mn-lt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8902898" y="6451089"/>
            <a:ext cx="1824700" cy="307777"/>
            <a:chOff x="9399787" y="7325254"/>
            <a:chExt cx="1824700" cy="307777"/>
          </a:xfrm>
        </p:grpSpPr>
        <p:cxnSp>
          <p:nvCxnSpPr>
            <p:cNvPr id="120" name="Connecteur droit avec flèche 119"/>
            <p:cNvCxnSpPr/>
            <p:nvPr/>
          </p:nvCxnSpPr>
          <p:spPr bwMode="auto">
            <a:xfrm>
              <a:off x="9399787" y="7600782"/>
              <a:ext cx="18247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1" name="Rectangle 120"/>
            <p:cNvSpPr/>
            <p:nvPr/>
          </p:nvSpPr>
          <p:spPr>
            <a:xfrm>
              <a:off x="9699629" y="7325254"/>
              <a:ext cx="1329979" cy="307777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+mn-lt"/>
                </a:rPr>
                <a:t>A. MAROLLEAU</a:t>
              </a:r>
              <a:endParaRPr lang="fr-FR" sz="1400" b="1" dirty="0">
                <a:latin typeface="+mn-lt"/>
              </a:endParaRPr>
            </a:p>
          </p:txBody>
        </p:sp>
      </p:grpSp>
      <p:sp>
        <p:nvSpPr>
          <p:cNvPr id="48" name="ZoneTexte 47"/>
          <p:cNvSpPr txBox="1"/>
          <p:nvPr/>
        </p:nvSpPr>
        <p:spPr>
          <a:xfrm rot="16200000">
            <a:off x="-34257" y="6194596"/>
            <a:ext cx="1122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 smtClean="0"/>
              <a:t>Doctorants</a:t>
            </a:r>
            <a:endParaRPr lang="fr-FR" sz="1600" b="1" u="sng" dirty="0"/>
          </a:p>
        </p:txBody>
      </p:sp>
      <p:sp>
        <p:nvSpPr>
          <p:cNvPr id="122" name="ZoneTexte 121"/>
          <p:cNvSpPr txBox="1"/>
          <p:nvPr/>
        </p:nvSpPr>
        <p:spPr>
          <a:xfrm rot="16200000">
            <a:off x="-29404" y="3862095"/>
            <a:ext cx="8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Projets</a:t>
            </a:r>
            <a:endParaRPr lang="fr-FR" b="1" u="sng" dirty="0"/>
          </a:p>
        </p:txBody>
      </p:sp>
      <p:sp>
        <p:nvSpPr>
          <p:cNvPr id="126" name="Rectangle 125"/>
          <p:cNvSpPr/>
          <p:nvPr/>
        </p:nvSpPr>
        <p:spPr>
          <a:xfrm>
            <a:off x="10879609" y="6229376"/>
            <a:ext cx="1074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+mn-lt"/>
              </a:rPr>
              <a:t>V. GAUBERT</a:t>
            </a:r>
            <a:endParaRPr lang="fr-FR" sz="1400" b="1" dirty="0">
              <a:latin typeface="+mn-lt"/>
            </a:endParaRPr>
          </a:p>
        </p:txBody>
      </p:sp>
      <p:cxnSp>
        <p:nvCxnSpPr>
          <p:cNvPr id="127" name="Connecteur en angle 126"/>
          <p:cNvCxnSpPr/>
          <p:nvPr/>
        </p:nvCxnSpPr>
        <p:spPr bwMode="auto">
          <a:xfrm rot="5400000" flipH="1" flipV="1">
            <a:off x="10356363" y="1503328"/>
            <a:ext cx="983815" cy="272778"/>
          </a:xfrm>
          <a:prstGeom prst="bentConnector3">
            <a:avLst>
              <a:gd name="adj1" fmla="val 9971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8" name="ZoneTexte 127"/>
          <p:cNvSpPr txBox="1"/>
          <p:nvPr/>
        </p:nvSpPr>
        <p:spPr>
          <a:xfrm>
            <a:off x="10908282" y="914758"/>
            <a:ext cx="107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dirty="0" smtClean="0">
                <a:latin typeface="+mn-lt"/>
              </a:rPr>
              <a:t>Textile Photonique</a:t>
            </a:r>
            <a:endParaRPr lang="fr-FR" sz="1400" b="0" dirty="0">
              <a:latin typeface="+mn-lt"/>
            </a:endParaRPr>
          </a:p>
        </p:txBody>
      </p:sp>
      <p:grpSp>
        <p:nvGrpSpPr>
          <p:cNvPr id="129" name="Groupe 128"/>
          <p:cNvGrpSpPr/>
          <p:nvPr/>
        </p:nvGrpSpPr>
        <p:grpSpPr>
          <a:xfrm>
            <a:off x="4363180" y="6451181"/>
            <a:ext cx="1920213" cy="307777"/>
            <a:chOff x="4546106" y="5727644"/>
            <a:chExt cx="1920213" cy="307777"/>
          </a:xfrm>
        </p:grpSpPr>
        <p:cxnSp>
          <p:nvCxnSpPr>
            <p:cNvPr id="130" name="Connecteur droit avec flèche 129"/>
            <p:cNvCxnSpPr/>
            <p:nvPr/>
          </p:nvCxnSpPr>
          <p:spPr bwMode="auto">
            <a:xfrm>
              <a:off x="4546106" y="6002318"/>
              <a:ext cx="192021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1" name="Rectangle 130"/>
            <p:cNvSpPr/>
            <p:nvPr/>
          </p:nvSpPr>
          <p:spPr>
            <a:xfrm>
              <a:off x="5034464" y="5727644"/>
              <a:ext cx="8755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 smtClean="0">
                  <a:latin typeface="+mn-lt"/>
                </a:rPr>
                <a:t>G. BEDEK</a:t>
              </a:r>
              <a:endParaRPr lang="fr-FR" sz="1400" b="1" dirty="0">
                <a:latin typeface="+mn-lt"/>
              </a:endParaRPr>
            </a:p>
          </p:txBody>
        </p:sp>
      </p:grpSp>
      <p:cxnSp>
        <p:nvCxnSpPr>
          <p:cNvPr id="139" name="Connecteur droit avec flèche 138"/>
          <p:cNvCxnSpPr/>
          <p:nvPr/>
        </p:nvCxnSpPr>
        <p:spPr bwMode="auto">
          <a:xfrm>
            <a:off x="10802944" y="5010499"/>
            <a:ext cx="1363997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11152612" y="4671471"/>
            <a:ext cx="989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+mn-lt"/>
              </a:rPr>
              <a:t>PHOTOTEX</a:t>
            </a:r>
            <a:endParaRPr lang="fr-FR" sz="1400" b="1" dirty="0">
              <a:latin typeface="+mn-lt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4529998" y="4717290"/>
            <a:ext cx="6092822" cy="463200"/>
            <a:chOff x="4664533" y="4728590"/>
            <a:chExt cx="5917580" cy="494227"/>
          </a:xfrm>
        </p:grpSpPr>
        <p:pic>
          <p:nvPicPr>
            <p:cNvPr id="141" name="Image 1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227" y="4851290"/>
              <a:ext cx="630353" cy="324182"/>
            </a:xfrm>
            <a:prstGeom prst="rect">
              <a:avLst/>
            </a:prstGeom>
          </p:spPr>
        </p:pic>
        <p:pic>
          <p:nvPicPr>
            <p:cNvPr id="142" name="Picture 3" descr="E:\PC2A\UL-2014_5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8206570" y="4842789"/>
              <a:ext cx="872523" cy="337376"/>
            </a:xfrm>
            <a:prstGeom prst="rect">
              <a:avLst/>
            </a:prstGeom>
            <a:noFill/>
          </p:spPr>
        </p:pic>
        <p:pic>
          <p:nvPicPr>
            <p:cNvPr id="143" name="Picture 14"/>
            <p:cNvPicPr>
              <a:picLocks noChangeAspect="1" noChangeArrowheads="1"/>
            </p:cNvPicPr>
            <p:nvPr/>
          </p:nvPicPr>
          <p:blipFill>
            <a:blip r:embed="rId20" cstate="print"/>
            <a:srcRect b="10468"/>
            <a:stretch>
              <a:fillRect/>
            </a:stretch>
          </p:blipFill>
          <p:spPr bwMode="auto">
            <a:xfrm>
              <a:off x="5802919" y="4757624"/>
              <a:ext cx="456305" cy="4589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5" name="Picture 2" descr="Description : MateriaNovaLogo2_bi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563" y="4912988"/>
              <a:ext cx="1420550" cy="2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Image 14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533" y="4728590"/>
              <a:ext cx="388160" cy="494227"/>
            </a:xfrm>
            <a:prstGeom prst="rect">
              <a:avLst/>
            </a:prstGeom>
          </p:spPr>
        </p:pic>
        <p:pic>
          <p:nvPicPr>
            <p:cNvPr id="148" name="Picture 2" descr="Ceti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921" y="4881769"/>
              <a:ext cx="1156184" cy="199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0" descr="Universiteit Gen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194" y="4788797"/>
              <a:ext cx="696321" cy="373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" name="Ellipse 106"/>
          <p:cNvSpPr/>
          <p:nvPr/>
        </p:nvSpPr>
        <p:spPr>
          <a:xfrm>
            <a:off x="11754472" y="2126195"/>
            <a:ext cx="144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11410275" y="1795374"/>
            <a:ext cx="80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6600"/>
                </a:solidFill>
                <a:latin typeface="+mn-lt"/>
                <a:cs typeface="Gill Sans"/>
              </a:rPr>
              <a:t>2019</a:t>
            </a:r>
            <a:endParaRPr lang="fr-FR" sz="1200" dirty="0">
              <a:solidFill>
                <a:srgbClr val="FF6600"/>
              </a:solidFill>
              <a:latin typeface="+mn-lt"/>
              <a:cs typeface="Gill Sans"/>
            </a:endParaRPr>
          </a:p>
        </p:txBody>
      </p:sp>
      <p:cxnSp>
        <p:nvCxnSpPr>
          <p:cNvPr id="132" name="Connecteur droit avec flèche 131"/>
          <p:cNvCxnSpPr/>
          <p:nvPr/>
        </p:nvCxnSpPr>
        <p:spPr bwMode="auto">
          <a:xfrm>
            <a:off x="9182889" y="4321437"/>
            <a:ext cx="2939604" cy="845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3" name="Groupe 52"/>
          <p:cNvGrpSpPr/>
          <p:nvPr/>
        </p:nvGrpSpPr>
        <p:grpSpPr>
          <a:xfrm>
            <a:off x="6224442" y="4175234"/>
            <a:ext cx="2813559" cy="351025"/>
            <a:chOff x="6272211" y="4146770"/>
            <a:chExt cx="2813559" cy="351025"/>
          </a:xfrm>
        </p:grpSpPr>
        <p:pic>
          <p:nvPicPr>
            <p:cNvPr id="136" name="Image 1" descr="cid:image001.jpg@01CB8A54.5843B7B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2211" y="4213208"/>
              <a:ext cx="1310658" cy="22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3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9" b="4410"/>
            <a:stretch/>
          </p:blipFill>
          <p:spPr bwMode="auto">
            <a:xfrm>
              <a:off x="7582869" y="4146770"/>
              <a:ext cx="1502901" cy="3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" name="Rectangle 108"/>
          <p:cNvSpPr/>
          <p:nvPr/>
        </p:nvSpPr>
        <p:spPr>
          <a:xfrm>
            <a:off x="9981992" y="3977984"/>
            <a:ext cx="885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TEXACOV</a:t>
            </a:r>
            <a:endParaRPr lang="fr-FR" sz="1400" b="1" dirty="0"/>
          </a:p>
        </p:txBody>
      </p:sp>
      <p:cxnSp>
        <p:nvCxnSpPr>
          <p:cNvPr id="110" name="Connecteur droit avec flèche 109"/>
          <p:cNvCxnSpPr/>
          <p:nvPr/>
        </p:nvCxnSpPr>
        <p:spPr bwMode="auto">
          <a:xfrm>
            <a:off x="7133088" y="6177297"/>
            <a:ext cx="1920213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Rectangle 110"/>
          <p:cNvSpPr/>
          <p:nvPr/>
        </p:nvSpPr>
        <p:spPr>
          <a:xfrm>
            <a:off x="11410275" y="5378031"/>
            <a:ext cx="836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MOTION</a:t>
            </a:r>
            <a:endParaRPr lang="fr-FR" sz="1400" b="1" dirty="0"/>
          </a:p>
        </p:txBody>
      </p:sp>
      <p:cxnSp>
        <p:nvCxnSpPr>
          <p:cNvPr id="112" name="Connecteur droit avec flèche 111"/>
          <p:cNvCxnSpPr/>
          <p:nvPr/>
        </p:nvCxnSpPr>
        <p:spPr bwMode="auto">
          <a:xfrm>
            <a:off x="7866647" y="6468095"/>
            <a:ext cx="1920213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Connecteur droit avec flèche 112"/>
          <p:cNvCxnSpPr/>
          <p:nvPr/>
        </p:nvCxnSpPr>
        <p:spPr bwMode="auto">
          <a:xfrm>
            <a:off x="11724449" y="5716200"/>
            <a:ext cx="428353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71388" y="5434438"/>
            <a:ext cx="4563336" cy="399238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55181" y="4785963"/>
            <a:ext cx="849591" cy="265449"/>
          </a:xfrm>
          <a:prstGeom prst="rect">
            <a:avLst/>
          </a:prstGeom>
        </p:spPr>
      </p:pic>
      <p:pic>
        <p:nvPicPr>
          <p:cNvPr id="134" name="Picture 10" descr="Résultat de recherche d'images pour &quot;KSS AHSN logo&quot;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35" y="5470172"/>
            <a:ext cx="1120530" cy="2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8" name="Connecteur droit avec flèche 137"/>
          <p:cNvCxnSpPr/>
          <p:nvPr/>
        </p:nvCxnSpPr>
        <p:spPr bwMode="auto">
          <a:xfrm flipV="1">
            <a:off x="10687050" y="6498323"/>
            <a:ext cx="1486611" cy="16777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0" name="Picture 100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21777"/>
          <a:stretch/>
        </p:blipFill>
        <p:spPr bwMode="auto">
          <a:xfrm>
            <a:off x="5189669" y="1311204"/>
            <a:ext cx="884202" cy="16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1" name="Picture 127" descr="devan-chemicals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05" y="1302766"/>
            <a:ext cx="902583" cy="1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upe 105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14" name="Image 11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16" name="Image 115" descr="Yncrea_BM_HEI_horizontal_couleurs_CMJN_72dpi (002)"/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8111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3705" y="1008202"/>
            <a:ext cx="8401972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Textile </a:t>
            </a:r>
            <a:r>
              <a:rPr lang="fr-FR" sz="2400" dirty="0" err="1"/>
              <a:t>nanostructuré</a:t>
            </a:r>
            <a:r>
              <a:rPr lang="fr-FR" sz="2400" dirty="0"/>
              <a:t> qui interagit avec la lumière au niveau de la structure du matériau et non par des phénomènes chimiques.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836126" y="2554468"/>
            <a:ext cx="7042953" cy="4032841"/>
            <a:chOff x="402059" y="1221158"/>
            <a:chExt cx="6605437" cy="345556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059" y="1221158"/>
              <a:ext cx="6605437" cy="34555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92218" y="3609245"/>
              <a:ext cx="1738488" cy="3958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1640" y="2924944"/>
              <a:ext cx="1800200" cy="4364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lèche droite 6"/>
            <p:cNvSpPr/>
            <p:nvPr/>
          </p:nvSpPr>
          <p:spPr>
            <a:xfrm rot="16200000">
              <a:off x="1862319" y="3353644"/>
              <a:ext cx="228977" cy="282223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413" y="4961217"/>
            <a:ext cx="2443727" cy="16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275" y="2939189"/>
            <a:ext cx="2458004" cy="192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75" y="1008202"/>
            <a:ext cx="2443727" cy="1832795"/>
          </a:xfrm>
          <a:prstGeom prst="rect">
            <a:avLst/>
          </a:prstGeom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PERSPECTIVES pour Projet PHOTOTEX</a:t>
            </a:r>
            <a:endParaRPr lang="fr-FR" sz="2600" b="1" dirty="0">
              <a:latin typeface="+mn-lt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22" name="Image 21" descr="Yncrea_BM_HEI_horizontal_couleurs_CMJN_72dpi (002)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23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508750"/>
            <a:ext cx="2743200" cy="36512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18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679065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000" b="1" dirty="0" smtClean="0"/>
              <a:t>MERCI POUR VOTRE ATTENTION!</a:t>
            </a:r>
            <a:endParaRPr lang="fr-FR" sz="30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7" name="Image 6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0954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onnecteur en angle 52"/>
          <p:cNvCxnSpPr/>
          <p:nvPr/>
        </p:nvCxnSpPr>
        <p:spPr bwMode="auto">
          <a:xfrm rot="5400000" flipH="1" flipV="1">
            <a:off x="3613272" y="2366789"/>
            <a:ext cx="952652" cy="307675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ZoneTexte 19"/>
          <p:cNvSpPr txBox="1"/>
          <p:nvPr/>
        </p:nvSpPr>
        <p:spPr>
          <a:xfrm>
            <a:off x="2808880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673341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508858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2006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344375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179892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2010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15409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850926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686441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2016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63552" y="2996952"/>
            <a:ext cx="7704856" cy="21750"/>
          </a:xfrm>
          <a:prstGeom prst="straightConnector1">
            <a:avLst/>
          </a:prstGeom>
          <a:ln>
            <a:solidFill>
              <a:srgbClr val="2246F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3022449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904133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468331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5577985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406194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218450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805693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891531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279576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991545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1998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647729" y="1556793"/>
            <a:ext cx="3048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Fluxmètre Thermique à Paroi Auxiliaire Textile</a:t>
            </a:r>
          </a:p>
        </p:txBody>
      </p:sp>
      <p:cxnSp>
        <p:nvCxnSpPr>
          <p:cNvPr id="4" name="Connecteur droit avec flèche 3"/>
          <p:cNvCxnSpPr/>
          <p:nvPr/>
        </p:nvCxnSpPr>
        <p:spPr bwMode="auto">
          <a:xfrm>
            <a:off x="2207568" y="3573016"/>
            <a:ext cx="108012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" name="Picture 17" descr="200x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568" y="3645025"/>
            <a:ext cx="611560" cy="45887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Image 41">
            <a:hlinkClick r:id="rId3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3" y="3687147"/>
            <a:ext cx="527121" cy="385698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 bwMode="auto">
          <a:xfrm>
            <a:off x="3071664" y="4365104"/>
            <a:ext cx="108012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56" y="4437112"/>
            <a:ext cx="662152" cy="457200"/>
          </a:xfrm>
          <a:prstGeom prst="rect">
            <a:avLst/>
          </a:prstGeom>
        </p:spPr>
      </p:pic>
      <p:pic>
        <p:nvPicPr>
          <p:cNvPr id="45" name="Image 44" descr="Unknown-2"/>
          <p:cNvPicPr>
            <a:picLocks noChangeAspect="1"/>
          </p:cNvPicPr>
          <p:nvPr/>
        </p:nvPicPr>
        <p:blipFill>
          <a:blip r:embed="rId7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4437112"/>
            <a:ext cx="357923" cy="457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15680" y="400506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PRTH</a:t>
            </a:r>
          </a:p>
        </p:txBody>
      </p:sp>
      <p:cxnSp>
        <p:nvCxnSpPr>
          <p:cNvPr id="46" name="Connecteur en angle 45"/>
          <p:cNvCxnSpPr>
            <a:endCxn id="39" idx="1"/>
          </p:cNvCxnSpPr>
          <p:nvPr/>
        </p:nvCxnSpPr>
        <p:spPr bwMode="auto">
          <a:xfrm rot="5400000" flipH="1" flipV="1">
            <a:off x="2852882" y="2202106"/>
            <a:ext cx="1301660" cy="288032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ZoneTexte 49"/>
          <p:cNvSpPr txBox="1"/>
          <p:nvPr/>
        </p:nvSpPr>
        <p:spPr>
          <a:xfrm>
            <a:off x="4243436" y="1844825"/>
            <a:ext cx="173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Textiles </a:t>
            </a:r>
            <a:r>
              <a:rPr lang="fr-FR" sz="1200" dirty="0" err="1"/>
              <a:t>thermorégulants</a:t>
            </a:r>
            <a:endParaRPr lang="fr-FR" sz="1200" dirty="0"/>
          </a:p>
        </p:txBody>
      </p:sp>
      <p:cxnSp>
        <p:nvCxnSpPr>
          <p:cNvPr id="56" name="Connecteur droit avec flèche 55"/>
          <p:cNvCxnSpPr/>
          <p:nvPr/>
        </p:nvCxnSpPr>
        <p:spPr bwMode="auto">
          <a:xfrm>
            <a:off x="5015880" y="3573016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8" name="Picture 1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21777"/>
          <a:stretch/>
        </p:blipFill>
        <p:spPr bwMode="auto">
          <a:xfrm>
            <a:off x="5159897" y="3645024"/>
            <a:ext cx="846499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9" name="Picture 127" descr="devan-chemica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933057"/>
            <a:ext cx="864096" cy="266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6600057" y="1844825"/>
            <a:ext cx="1579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Textiles rafraîchissants</a:t>
            </a:r>
          </a:p>
        </p:txBody>
      </p:sp>
      <p:cxnSp>
        <p:nvCxnSpPr>
          <p:cNvPr id="61" name="Connecteur en angle 60"/>
          <p:cNvCxnSpPr>
            <a:stCxn id="33" idx="0"/>
            <a:endCxn id="62" idx="1"/>
          </p:cNvCxnSpPr>
          <p:nvPr/>
        </p:nvCxnSpPr>
        <p:spPr bwMode="auto">
          <a:xfrm rot="5400000" flipH="1" flipV="1">
            <a:off x="6041307" y="2402211"/>
            <a:ext cx="977636" cy="139862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cteur droit avec flèche 66"/>
          <p:cNvCxnSpPr/>
          <p:nvPr/>
        </p:nvCxnSpPr>
        <p:spPr bwMode="auto">
          <a:xfrm>
            <a:off x="6672064" y="4581128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>
          <a:xfrm>
            <a:off x="6960096" y="4221089"/>
            <a:ext cx="722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FLUTEX</a:t>
            </a:r>
          </a:p>
        </p:txBody>
      </p:sp>
      <p:pic>
        <p:nvPicPr>
          <p:cNvPr id="69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r="36103"/>
          <a:stretch/>
        </p:blipFill>
        <p:spPr bwMode="auto">
          <a:xfrm>
            <a:off x="5591944" y="4293097"/>
            <a:ext cx="936104" cy="3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653136"/>
            <a:ext cx="1368152" cy="23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653137"/>
            <a:ext cx="1152128" cy="2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4616168"/>
            <a:ext cx="706126" cy="35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72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96026" y="4581129"/>
            <a:ext cx="1296143" cy="37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7" name="Connecteur droit avec flèche 76"/>
          <p:cNvCxnSpPr/>
          <p:nvPr/>
        </p:nvCxnSpPr>
        <p:spPr bwMode="auto">
          <a:xfrm>
            <a:off x="7248128" y="3501008"/>
            <a:ext cx="93610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7248129" y="3140969"/>
            <a:ext cx="790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HYDRAX</a:t>
            </a:r>
          </a:p>
        </p:txBody>
      </p:sp>
      <p:cxnSp>
        <p:nvCxnSpPr>
          <p:cNvPr id="81" name="Connecteur en angle 80"/>
          <p:cNvCxnSpPr>
            <a:endCxn id="84" idx="1"/>
          </p:cNvCxnSpPr>
          <p:nvPr/>
        </p:nvCxnSpPr>
        <p:spPr bwMode="auto">
          <a:xfrm rot="5400000" flipH="1" flipV="1">
            <a:off x="7571668" y="2256175"/>
            <a:ext cx="1250859" cy="169744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ZoneTexte 83"/>
          <p:cNvSpPr txBox="1"/>
          <p:nvPr/>
        </p:nvSpPr>
        <p:spPr>
          <a:xfrm>
            <a:off x="8281969" y="1484785"/>
            <a:ext cx="177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Smart textile </a:t>
            </a:r>
            <a:r>
              <a:rPr lang="mr-IN" sz="1200" dirty="0"/>
              <a:t>–</a:t>
            </a:r>
            <a:r>
              <a:rPr lang="fr-FR" sz="1200" dirty="0"/>
              <a:t> transferts de chaleur &amp; de masse</a:t>
            </a:r>
          </a:p>
        </p:txBody>
      </p:sp>
      <p:pic>
        <p:nvPicPr>
          <p:cNvPr id="88" name="Picture 11" descr="Elast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3645024"/>
            <a:ext cx="755217" cy="275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Image 88">
            <a:hlinkClick r:id="rId3"/>
          </p:cNvPr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573016"/>
            <a:ext cx="432048" cy="313690"/>
          </a:xfrm>
          <a:prstGeom prst="rect">
            <a:avLst/>
          </a:prstGeom>
        </p:spPr>
      </p:pic>
      <p:pic>
        <p:nvPicPr>
          <p:cNvPr id="90" name="Picture 10" descr="Universiteit Gen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3" y="3501009"/>
            <a:ext cx="522241" cy="373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2" descr="http://galaminesdouai.fr/img/logo-mines-douai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501009"/>
            <a:ext cx="432048" cy="356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" name="Connecteur droit avec flèche 92"/>
          <p:cNvCxnSpPr/>
          <p:nvPr/>
        </p:nvCxnSpPr>
        <p:spPr bwMode="auto">
          <a:xfrm>
            <a:off x="7536160" y="6165304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Connecteur droit avec flèche 95"/>
          <p:cNvCxnSpPr/>
          <p:nvPr/>
        </p:nvCxnSpPr>
        <p:spPr bwMode="auto">
          <a:xfrm>
            <a:off x="7896200" y="4221088"/>
            <a:ext cx="1800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Rectangle 96"/>
          <p:cNvSpPr/>
          <p:nvPr/>
        </p:nvSpPr>
        <p:spPr>
          <a:xfrm>
            <a:off x="7896201" y="3933057"/>
            <a:ext cx="1548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Textile Photonique</a:t>
            </a:r>
          </a:p>
        </p:txBody>
      </p:sp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4247204"/>
            <a:ext cx="1008112" cy="23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Image 99">
            <a:hlinkClick r:id="rId3"/>
          </p:cNvPr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223997"/>
            <a:ext cx="399922" cy="280082"/>
          </a:xfrm>
          <a:prstGeom prst="rect">
            <a:avLst/>
          </a:prstGeom>
        </p:spPr>
      </p:pic>
      <p:pic>
        <p:nvPicPr>
          <p:cNvPr id="101" name="Picture 1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1" b="17358"/>
          <a:stretch/>
        </p:blipFill>
        <p:spPr bwMode="auto">
          <a:xfrm>
            <a:off x="9336361" y="4301728"/>
            <a:ext cx="8204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52184" y="5805264"/>
            <a:ext cx="894610" cy="543600"/>
          </a:xfrm>
          <a:prstGeom prst="rect">
            <a:avLst/>
          </a:prstGeom>
        </p:spPr>
      </p:pic>
      <p:cxnSp>
        <p:nvCxnSpPr>
          <p:cNvPr id="103" name="Connecteur droit avec flèche 102"/>
          <p:cNvCxnSpPr/>
          <p:nvPr/>
        </p:nvCxnSpPr>
        <p:spPr bwMode="auto">
          <a:xfrm>
            <a:off x="7320136" y="5301208"/>
            <a:ext cx="1152128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Rectangle 104"/>
          <p:cNvSpPr/>
          <p:nvPr/>
        </p:nvSpPr>
        <p:spPr>
          <a:xfrm>
            <a:off x="7464153" y="5013177"/>
            <a:ext cx="779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ACHILLE</a:t>
            </a:r>
          </a:p>
        </p:txBody>
      </p:sp>
      <p:pic>
        <p:nvPicPr>
          <p:cNvPr id="106" name="Picture 127" descr="devan-chemica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5445225"/>
            <a:ext cx="864096" cy="266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24"/>
          <a:srcRect t="33396" b="29805"/>
          <a:stretch/>
        </p:blipFill>
        <p:spPr>
          <a:xfrm>
            <a:off x="7320137" y="5445224"/>
            <a:ext cx="896549" cy="329920"/>
          </a:xfrm>
          <a:prstGeom prst="rect">
            <a:avLst/>
          </a:prstGeom>
        </p:spPr>
      </p:pic>
      <p:pic>
        <p:nvPicPr>
          <p:cNvPr id="108" name="Picture 10" descr="Universiteit Gen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5373217"/>
            <a:ext cx="522241" cy="373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4" descr="http://www.google.fr/url?source=imglanding&amp;ct=img&amp;q=http://www.espritproject.eu/Portals/0/fibroline_logo.jpg&amp;sa=X&amp;ved=0CAkQ8wdqFQoTCMqLruSVh8YCFUztFAodBn8Akg&amp;usg=AFQjCNEyKpOMRkF_BXSXfOvL1qOfmuf3y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88088" y="6309321"/>
            <a:ext cx="792088" cy="25841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10" name="Picture 28" descr="http://www.google.fr/url?source=imglanding&amp;ct=img&amp;q=http://www.euracli.fr/images/logo_euracli.jpg&amp;sa=X&amp;ved=0CAkQ8wdqFQoTCJXj7LuVh8YCFQs-FAodpnYAgw&amp;usg=AFQjCNH1b6PnVwrQegWqm5figxvTgLxBV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680177" y="6273376"/>
            <a:ext cx="293079" cy="32397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11" name="Picture 32" descr="http://www.google.fr/url?source=imglanding&amp;ct=img&amp;q=http://www.theophilelegrand.w1w.fr/upload/Logo_Duflot_2.jpg&amp;sa=X&amp;ved=0CAkQ8wdqFQoTCPzMtcWVh8YCFYazFAodBj0Ahw&amp;usg=AFQjCNFHZMa5_VA-VFd0iUeiJKgSd-QDCA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112224" y="6381328"/>
            <a:ext cx="504056" cy="28395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12" name="Picture 26" descr="http://www.google.fr/url?source=imglanding&amp;ct=img&amp;q=http://www.fibrastral.com/web_images/lrgp_logo.jpg&amp;sa=X&amp;ved=0CAkQ8wdqFQoTCPqeg7iVh8YCFci9FAodpzkAgg&amp;usg=AFQjCNH1qwZd1QXG1XGuZyqWxYK6Cqzc4w"/>
          <p:cNvPicPr>
            <a:picLocks noChangeAspect="1" noChangeArrowheads="1"/>
          </p:cNvPicPr>
          <p:nvPr/>
        </p:nvPicPr>
        <p:blipFill>
          <a:blip r:embed="rId28" cstate="print"/>
          <a:srcRect t="6667"/>
          <a:stretch>
            <a:fillRect/>
          </a:stretch>
        </p:blipFill>
        <p:spPr bwMode="auto">
          <a:xfrm>
            <a:off x="8760296" y="6237313"/>
            <a:ext cx="432048" cy="28517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113" name="Picture 30" descr="http://www.google.fr/url?source=imglanding&amp;ct=img&amp;q=http://www.kapstages.com/uploads/photo/large/700923-howa-tramico-700923_logo_fiche_detaille.jpg&amp;sa=X&amp;ved=0CAkQ8wdqFQoTCIyFgcGVh8YCFUc6FAodvOwAgw&amp;usg=AFQjCNGsj4lgQN1ZLEbqbG8HrQa1JmiG5Q"/>
          <p:cNvPicPr>
            <a:picLocks noChangeAspect="1" noChangeArrowheads="1"/>
          </p:cNvPicPr>
          <p:nvPr/>
        </p:nvPicPr>
        <p:blipFill>
          <a:blip r:embed="rId29" cstate="print"/>
          <a:srcRect l="4984" t="13335" b="13324"/>
          <a:stretch>
            <a:fillRect/>
          </a:stretch>
        </p:blipFill>
        <p:spPr bwMode="auto">
          <a:xfrm>
            <a:off x="7176120" y="6525610"/>
            <a:ext cx="576064" cy="332391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cxnSp>
        <p:nvCxnSpPr>
          <p:cNvPr id="114" name="Connecteur droit avec flèche 113"/>
          <p:cNvCxnSpPr/>
          <p:nvPr/>
        </p:nvCxnSpPr>
        <p:spPr bwMode="auto">
          <a:xfrm>
            <a:off x="8690481" y="5301208"/>
            <a:ext cx="1366333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Rectangle 115"/>
          <p:cNvSpPr/>
          <p:nvPr/>
        </p:nvSpPr>
        <p:spPr>
          <a:xfrm>
            <a:off x="8760296" y="5013177"/>
            <a:ext cx="798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SMDTEX</a:t>
            </a: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48328" y="5356419"/>
            <a:ext cx="382764" cy="382764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481400" y="5327558"/>
            <a:ext cx="447769" cy="447769"/>
          </a:xfrm>
          <a:prstGeom prst="rect">
            <a:avLst/>
          </a:prstGeom>
        </p:spPr>
      </p:pic>
      <p:sp>
        <p:nvSpPr>
          <p:cNvPr id="78" name="Titre 1"/>
          <p:cNvSpPr>
            <a:spLocks noGrp="1"/>
          </p:cNvSpPr>
          <p:nvPr>
            <p:ph type="title"/>
          </p:nvPr>
        </p:nvSpPr>
        <p:spPr>
          <a:xfrm>
            <a:off x="2243138" y="333376"/>
            <a:ext cx="8245350" cy="989013"/>
          </a:xfrm>
        </p:spPr>
        <p:txBody>
          <a:bodyPr/>
          <a:lstStyle/>
          <a:p>
            <a:r>
              <a:rPr lang="fr-FR" sz="2600" b="1" i="1" dirty="0">
                <a:latin typeface="+mn-lt"/>
              </a:rPr>
              <a:t>EVOLUTION TEMPORELLE DE LA THÉMATIQUE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0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onnecteur en angle 52"/>
          <p:cNvCxnSpPr/>
          <p:nvPr/>
        </p:nvCxnSpPr>
        <p:spPr bwMode="auto">
          <a:xfrm rot="5400000" flipH="1" flipV="1">
            <a:off x="3613272" y="2366789"/>
            <a:ext cx="952652" cy="307675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ZoneTexte 19"/>
          <p:cNvSpPr txBox="1"/>
          <p:nvPr/>
        </p:nvSpPr>
        <p:spPr>
          <a:xfrm>
            <a:off x="2808880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673341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508858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2006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344375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2008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179892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2010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15409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850926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686441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2016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63552" y="2996952"/>
            <a:ext cx="7704856" cy="21750"/>
          </a:xfrm>
          <a:prstGeom prst="straightConnector1">
            <a:avLst/>
          </a:prstGeom>
          <a:ln>
            <a:solidFill>
              <a:srgbClr val="2246F3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3022449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904133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468331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5577985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406194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7218450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805693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8915311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279576" y="2960960"/>
            <a:ext cx="108000" cy="108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991545" y="2583276"/>
            <a:ext cx="602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6600"/>
                </a:solidFill>
                <a:cs typeface="Gill Sans"/>
              </a:rPr>
              <a:t>1998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647729" y="1556793"/>
            <a:ext cx="3048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Fluxmètre Thermique à Paroi Auxiliaire Textile</a:t>
            </a:r>
          </a:p>
        </p:txBody>
      </p:sp>
      <p:cxnSp>
        <p:nvCxnSpPr>
          <p:cNvPr id="43" name="Connecteur droit avec flèche 42"/>
          <p:cNvCxnSpPr/>
          <p:nvPr/>
        </p:nvCxnSpPr>
        <p:spPr bwMode="auto">
          <a:xfrm>
            <a:off x="3071664" y="4365104"/>
            <a:ext cx="108012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necteur en angle 45"/>
          <p:cNvCxnSpPr>
            <a:endCxn id="39" idx="1"/>
          </p:cNvCxnSpPr>
          <p:nvPr/>
        </p:nvCxnSpPr>
        <p:spPr bwMode="auto">
          <a:xfrm rot="5400000" flipH="1" flipV="1">
            <a:off x="2852882" y="2202106"/>
            <a:ext cx="1301660" cy="288032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ZoneTexte 49"/>
          <p:cNvSpPr txBox="1"/>
          <p:nvPr/>
        </p:nvSpPr>
        <p:spPr>
          <a:xfrm>
            <a:off x="4243436" y="1844825"/>
            <a:ext cx="173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Textiles </a:t>
            </a:r>
            <a:r>
              <a:rPr lang="fr-FR" sz="1200" dirty="0" err="1"/>
              <a:t>thermorégulants</a:t>
            </a:r>
            <a:endParaRPr lang="fr-FR" sz="1200" dirty="0"/>
          </a:p>
        </p:txBody>
      </p:sp>
      <p:cxnSp>
        <p:nvCxnSpPr>
          <p:cNvPr id="56" name="Connecteur droit avec flèche 55"/>
          <p:cNvCxnSpPr/>
          <p:nvPr/>
        </p:nvCxnSpPr>
        <p:spPr bwMode="auto">
          <a:xfrm>
            <a:off x="5015880" y="3573016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ZoneTexte 61"/>
          <p:cNvSpPr txBox="1"/>
          <p:nvPr/>
        </p:nvSpPr>
        <p:spPr>
          <a:xfrm>
            <a:off x="6600057" y="1844825"/>
            <a:ext cx="1579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Textiles rafraîchissants</a:t>
            </a:r>
          </a:p>
        </p:txBody>
      </p:sp>
      <p:cxnSp>
        <p:nvCxnSpPr>
          <p:cNvPr id="61" name="Connecteur en angle 60"/>
          <p:cNvCxnSpPr>
            <a:stCxn id="33" idx="0"/>
            <a:endCxn id="62" idx="1"/>
          </p:cNvCxnSpPr>
          <p:nvPr/>
        </p:nvCxnSpPr>
        <p:spPr bwMode="auto">
          <a:xfrm rot="5400000" flipH="1" flipV="1">
            <a:off x="6041307" y="2402211"/>
            <a:ext cx="977636" cy="139862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cteur droit avec flèche 66"/>
          <p:cNvCxnSpPr/>
          <p:nvPr/>
        </p:nvCxnSpPr>
        <p:spPr bwMode="auto">
          <a:xfrm>
            <a:off x="6672064" y="4221088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>
          <a:xfrm>
            <a:off x="6960097" y="3861049"/>
            <a:ext cx="814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A. Morel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6021288"/>
            <a:ext cx="552389" cy="3086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4872" r="23234"/>
          <a:stretch/>
        </p:blipFill>
        <p:spPr bwMode="auto">
          <a:xfrm>
            <a:off x="1991545" y="6021289"/>
            <a:ext cx="984551" cy="37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79803" r="-392"/>
          <a:stretch/>
        </p:blipFill>
        <p:spPr bwMode="auto">
          <a:xfrm>
            <a:off x="3071665" y="6021288"/>
            <a:ext cx="363181" cy="3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7" name="Connecteur droit avec flèche 76"/>
          <p:cNvCxnSpPr/>
          <p:nvPr/>
        </p:nvCxnSpPr>
        <p:spPr bwMode="auto">
          <a:xfrm>
            <a:off x="7248128" y="3501008"/>
            <a:ext cx="93610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5159897" y="3212977"/>
            <a:ext cx="837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G. </a:t>
            </a:r>
            <a:r>
              <a:rPr lang="fr-FR" sz="1400" dirty="0" err="1"/>
              <a:t>Bedek</a:t>
            </a:r>
            <a:endParaRPr lang="fr-FR" sz="1400" dirty="0"/>
          </a:p>
        </p:txBody>
      </p:sp>
      <p:cxnSp>
        <p:nvCxnSpPr>
          <p:cNvPr id="81" name="Connecteur en angle 80"/>
          <p:cNvCxnSpPr>
            <a:endCxn id="84" idx="1"/>
          </p:cNvCxnSpPr>
          <p:nvPr/>
        </p:nvCxnSpPr>
        <p:spPr bwMode="auto">
          <a:xfrm rot="5400000" flipH="1" flipV="1">
            <a:off x="7571668" y="2256175"/>
            <a:ext cx="1250859" cy="169744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ZoneTexte 83"/>
          <p:cNvSpPr txBox="1"/>
          <p:nvPr/>
        </p:nvSpPr>
        <p:spPr>
          <a:xfrm>
            <a:off x="8281969" y="1484785"/>
            <a:ext cx="1774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Smart textile </a:t>
            </a:r>
            <a:r>
              <a:rPr lang="mr-IN" sz="1200" dirty="0"/>
              <a:t>–</a:t>
            </a:r>
            <a:r>
              <a:rPr lang="fr-FR" sz="1200" dirty="0"/>
              <a:t> transferts de chaleur &amp; de masse</a:t>
            </a:r>
          </a:p>
        </p:txBody>
      </p:sp>
      <p:pic>
        <p:nvPicPr>
          <p:cNvPr id="92" name="Imag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7" y="6021289"/>
            <a:ext cx="300891" cy="300891"/>
          </a:xfrm>
          <a:prstGeom prst="rect">
            <a:avLst/>
          </a:prstGeom>
        </p:spPr>
      </p:pic>
      <p:cxnSp>
        <p:nvCxnSpPr>
          <p:cNvPr id="93" name="Connecteur droit avec flèche 92"/>
          <p:cNvCxnSpPr/>
          <p:nvPr/>
        </p:nvCxnSpPr>
        <p:spPr bwMode="auto">
          <a:xfrm>
            <a:off x="7536160" y="5517232"/>
            <a:ext cx="144016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Rectangle 93"/>
          <p:cNvSpPr/>
          <p:nvPr/>
        </p:nvSpPr>
        <p:spPr>
          <a:xfrm>
            <a:off x="7680177" y="5229201"/>
            <a:ext cx="1078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C. </a:t>
            </a:r>
            <a:r>
              <a:rPr lang="fr-FR" sz="1400" dirty="0" err="1"/>
              <a:t>Butstraen</a:t>
            </a:r>
            <a:endParaRPr lang="fr-FR" sz="1400" dirty="0"/>
          </a:p>
        </p:txBody>
      </p:sp>
      <p:sp>
        <p:nvSpPr>
          <p:cNvPr id="63" name="Rectangle 62"/>
          <p:cNvSpPr/>
          <p:nvPr/>
        </p:nvSpPr>
        <p:spPr>
          <a:xfrm>
            <a:off x="3143673" y="4022313"/>
            <a:ext cx="820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F. Salaün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248129" y="3212977"/>
            <a:ext cx="755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H. </a:t>
            </a:r>
            <a:r>
              <a:rPr lang="fr-FR" sz="1400" dirty="0" err="1"/>
              <a:t>Gidik</a:t>
            </a:r>
            <a:endParaRPr lang="fr-FR" sz="1400" dirty="0"/>
          </a:p>
        </p:txBody>
      </p:sp>
      <p:sp>
        <p:nvSpPr>
          <p:cNvPr id="2" name="Rectangle 1"/>
          <p:cNvSpPr/>
          <p:nvPr/>
        </p:nvSpPr>
        <p:spPr>
          <a:xfrm>
            <a:off x="8040217" y="3573017"/>
            <a:ext cx="926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M. </a:t>
            </a:r>
            <a:r>
              <a:rPr lang="fr-FR" sz="1400" dirty="0" err="1"/>
              <a:t>Viallon</a:t>
            </a:r>
            <a:endParaRPr lang="fr-FR" sz="1400" dirty="0"/>
          </a:p>
        </p:txBody>
      </p:sp>
      <p:cxnSp>
        <p:nvCxnSpPr>
          <p:cNvPr id="66" name="Connecteur droit avec flèche 65"/>
          <p:cNvCxnSpPr/>
          <p:nvPr/>
        </p:nvCxnSpPr>
        <p:spPr bwMode="auto">
          <a:xfrm>
            <a:off x="7896200" y="3861048"/>
            <a:ext cx="1800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necteur droit avec flèche 67"/>
          <p:cNvCxnSpPr/>
          <p:nvPr/>
        </p:nvCxnSpPr>
        <p:spPr bwMode="auto">
          <a:xfrm>
            <a:off x="7328516" y="4816897"/>
            <a:ext cx="1152128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Rectangle 77"/>
          <p:cNvSpPr/>
          <p:nvPr/>
        </p:nvSpPr>
        <p:spPr>
          <a:xfrm>
            <a:off x="7320136" y="4509121"/>
            <a:ext cx="1119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S. Chatterjee</a:t>
            </a:r>
          </a:p>
        </p:txBody>
      </p:sp>
      <p:pic>
        <p:nvPicPr>
          <p:cNvPr id="79" name="Picture 16" descr="http://www.google.fr/url?source=imglanding&amp;ct=img&amp;q=http://www.transferts-lr.org/sites/default/files/logo_oseo_anvar.jpg&amp;sa=X&amp;ved=0CAkQ8wdqFQoTCMKHuu2Uh8YCFUW1FAodKTgA4Q&amp;usg=AFQjCNHhNQukF7o3_E7ONj5PRCeD6FTB-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824" y="6021289"/>
            <a:ext cx="648072" cy="274379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pic>
        <p:nvPicPr>
          <p:cNvPr id="82" name="Picture 18" descr="http://www.google.fr/url?source=imglanding&amp;ct=img&amp;q=http://www.up-tex.fr/fileadmin/templates/img/logo.gif&amp;sa=X&amp;ved=0CAkQ8wdqFQoTCIXgmfyUh8YCFQldFAodjj0Agw&amp;usg=AFQjCNEo8v1XYmUTt5RnanIqiNWAtoVR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5921" y="6021289"/>
            <a:ext cx="518099" cy="24785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cxnSp>
        <p:nvCxnSpPr>
          <p:cNvPr id="83" name="Connecteur droit avec flèche 82"/>
          <p:cNvCxnSpPr/>
          <p:nvPr/>
        </p:nvCxnSpPr>
        <p:spPr bwMode="auto">
          <a:xfrm>
            <a:off x="8688289" y="5157192"/>
            <a:ext cx="1368525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Rectangle 84"/>
          <p:cNvSpPr/>
          <p:nvPr/>
        </p:nvSpPr>
        <p:spPr>
          <a:xfrm>
            <a:off x="8688289" y="4869161"/>
            <a:ext cx="1123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A. </a:t>
            </a:r>
            <a:r>
              <a:rPr lang="fr-FR" sz="1400" dirty="0" err="1"/>
              <a:t>Marolleau</a:t>
            </a:r>
            <a:endParaRPr lang="fr-FR" sz="1400" dirty="0"/>
          </a:p>
        </p:txBody>
      </p:sp>
      <p:pic>
        <p:nvPicPr>
          <p:cNvPr id="86" name="Picture 20" descr="http://www.google.fr/url?source=imglanding&amp;ct=img&amp;q=http://static.decideursenregion.fr/var/der/storage/images/rhone-alpes/innover-en-region/entreprises/management/un-nouveau-president-pour-techtera/114024-1-fre-FR/Un-nouveau-president-pour-Techtera1_large.jpg&amp;sa=X&amp;ved=0CAkQ8wdqFQoTCMOMqISVh8YCFYG5FAodcUkAgA&amp;usg=AFQjCNF9dxYl9JbxSX0W-bVB9W4ub5OVUQ"/>
          <p:cNvPicPr>
            <a:picLocks noChangeAspect="1" noChangeArrowheads="1"/>
          </p:cNvPicPr>
          <p:nvPr/>
        </p:nvPicPr>
        <p:blipFill>
          <a:blip r:embed="rId7" cstate="print"/>
          <a:srcRect t="26670" b="33326"/>
          <a:stretch>
            <a:fillRect/>
          </a:stretch>
        </p:blipFill>
        <p:spPr bwMode="auto">
          <a:xfrm>
            <a:off x="6023992" y="6021288"/>
            <a:ext cx="936104" cy="23471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cxnSp>
        <p:nvCxnSpPr>
          <p:cNvPr id="87" name="Connecteur droit avec flèche 86"/>
          <p:cNvCxnSpPr/>
          <p:nvPr/>
        </p:nvCxnSpPr>
        <p:spPr bwMode="auto">
          <a:xfrm>
            <a:off x="8616281" y="4221088"/>
            <a:ext cx="1368525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Rectangle 94"/>
          <p:cNvSpPr/>
          <p:nvPr/>
        </p:nvSpPr>
        <p:spPr>
          <a:xfrm>
            <a:off x="8544273" y="3933057"/>
            <a:ext cx="1247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J. Chandra Roy</a:t>
            </a:r>
          </a:p>
        </p:txBody>
      </p:sp>
      <p:sp>
        <p:nvSpPr>
          <p:cNvPr id="58" name="Titre 1"/>
          <p:cNvSpPr>
            <a:spLocks noGrp="1"/>
          </p:cNvSpPr>
          <p:nvPr>
            <p:ph type="title"/>
          </p:nvPr>
        </p:nvSpPr>
        <p:spPr>
          <a:xfrm>
            <a:off x="2243138" y="333376"/>
            <a:ext cx="8245350" cy="989013"/>
          </a:xfrm>
        </p:spPr>
        <p:txBody>
          <a:bodyPr/>
          <a:lstStyle/>
          <a:p>
            <a:r>
              <a:rPr lang="fr-FR" sz="2600" b="1" i="1" dirty="0"/>
              <a:t>EVOLUTION TEMPORELLE DE LA THÉMATIQUE</a:t>
            </a:r>
            <a:endParaRPr lang="fr-FR" sz="2600" b="1" i="1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2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600" b="1" i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608553"/>
            <a:ext cx="9073008" cy="3959225"/>
          </a:xfrm>
        </p:spPr>
        <p:txBody>
          <a:bodyPr/>
          <a:lstStyle/>
          <a:p>
            <a:pPr marL="0" indent="0">
              <a:buNone/>
            </a:pPr>
            <a:r>
              <a:rPr lang="fr-FR" sz="2600" dirty="0"/>
              <a:t>Le Confort Thermique : l’activité influence-t-elle?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b="0" dirty="0"/>
              <a:t>Oui, la transpiration est un système de thermorégulation</a:t>
            </a:r>
            <a:r>
              <a:rPr lang="fr-FR" b="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Oui mais 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70C0"/>
                </a:solidFill>
              </a:rPr>
              <a:t>Pour les EPI feu :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300" i="1" dirty="0">
                <a:solidFill>
                  <a:srgbClr val="7030A0"/>
                </a:solidFill>
              </a:rPr>
              <a:t>À faible flux radiant, la transpiration augmente le temps d’intervention,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300" i="1" dirty="0">
                <a:solidFill>
                  <a:srgbClr val="7030A0"/>
                </a:solidFill>
              </a:rPr>
              <a:t> À fort flux radiant, effet cocotte minute,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300" i="1" dirty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1545" y="6110824"/>
            <a:ext cx="7148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70C0"/>
                </a:solidFill>
                <a:hlinkClick r:id="rId2"/>
              </a:rPr>
              <a:t>http://www.ugent.be/ea/match/textiles/en/research/projects/afgelopenprojecten/hydrax.htm</a:t>
            </a:r>
            <a:endParaRPr lang="en-US" sz="1000" i="1" dirty="0">
              <a:solidFill>
                <a:srgbClr val="0070C0"/>
              </a:solidFill>
            </a:endParaRPr>
          </a:p>
          <a:p>
            <a:r>
              <a:rPr lang="en-US" sz="1000" i="1" dirty="0">
                <a:solidFill>
                  <a:srgbClr val="0070C0"/>
                </a:solidFill>
                <a:hlinkClick r:id="rId3"/>
              </a:rPr>
              <a:t>http://www.dupont.com/</a:t>
            </a:r>
            <a:r>
              <a:rPr lang="en-US" sz="1000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Picture 2" descr="DuPont™ Nomex® flame resistant brand fiber provides trusted thermal prot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4768950"/>
            <a:ext cx="5113854" cy="134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8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600" b="1" i="1" dirty="0"/>
              <a:t>CONCEPTION / RÉALISATION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4051990" y="2149431"/>
            <a:ext cx="2016224" cy="1444544"/>
            <a:chOff x="1524127" y="2202672"/>
            <a:chExt cx="2016224" cy="1444544"/>
          </a:xfrm>
        </p:grpSpPr>
        <p:sp>
          <p:nvSpPr>
            <p:cNvPr id="7" name="Rectangle avec flèche vers le bas 6"/>
            <p:cNvSpPr/>
            <p:nvPr/>
          </p:nvSpPr>
          <p:spPr>
            <a:xfrm>
              <a:off x="1534441" y="2202672"/>
              <a:ext cx="1972002" cy="1444544"/>
            </a:xfrm>
            <a:prstGeom prst="downArrowCallout">
              <a:avLst>
                <a:gd name="adj1" fmla="val 58742"/>
                <a:gd name="adj2" fmla="val 29371"/>
                <a:gd name="adj3" fmla="val 35758"/>
                <a:gd name="adj4" fmla="val 64242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524127" y="2228524"/>
              <a:ext cx="2016224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E46C0A"/>
                  </a:solidFill>
                  <a:cs typeface="Gill Sans"/>
                </a:rPr>
                <a:t>développement de procédés de </a:t>
              </a:r>
              <a:r>
                <a:rPr lang="fr-FR" sz="1500" dirty="0">
                  <a:solidFill>
                    <a:srgbClr val="E46C0A"/>
                  </a:solidFill>
                  <a:cs typeface="Gill Sans"/>
                </a:rPr>
                <a:t>microencapsulation</a:t>
              </a:r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6062940" y="4051875"/>
            <a:ext cx="1972002" cy="1444544"/>
            <a:chOff x="3480083" y="3673068"/>
            <a:chExt cx="1972002" cy="1444544"/>
          </a:xfrm>
        </p:grpSpPr>
        <p:sp>
          <p:nvSpPr>
            <p:cNvPr id="10" name="Rectangle avec flèche vers le bas 9"/>
            <p:cNvSpPr/>
            <p:nvPr/>
          </p:nvSpPr>
          <p:spPr>
            <a:xfrm flipV="1">
              <a:off x="3480083" y="3673068"/>
              <a:ext cx="1972002" cy="1444544"/>
            </a:xfrm>
            <a:prstGeom prst="downArrowCallout">
              <a:avLst>
                <a:gd name="adj1" fmla="val 58742"/>
                <a:gd name="adj2" fmla="val 29371"/>
                <a:gd name="adj3" fmla="val 35758"/>
                <a:gd name="adj4" fmla="val 64242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480083" y="4256379"/>
              <a:ext cx="1972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E46C0A"/>
                  </a:solidFill>
                  <a:cs typeface="Gill Sans"/>
                </a:rPr>
                <a:t>fonctionnalisation textile en masse ou en surface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2644254" y="3737991"/>
            <a:ext cx="7168376" cy="108000"/>
            <a:chOff x="1004024" y="1628074"/>
            <a:chExt cx="7168376" cy="108000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1004024" y="1685816"/>
              <a:ext cx="7168376" cy="0"/>
            </a:xfrm>
            <a:prstGeom prst="straightConnector1">
              <a:avLst/>
            </a:prstGeom>
            <a:ln>
              <a:solidFill>
                <a:srgbClr val="2246F3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/>
            <p:cNvSpPr/>
            <p:nvPr/>
          </p:nvSpPr>
          <p:spPr>
            <a:xfrm>
              <a:off x="1426441" y="1628074"/>
              <a:ext cx="108000" cy="108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390728" y="1628074"/>
              <a:ext cx="108000" cy="108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355015" y="1628074"/>
              <a:ext cx="108000" cy="108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319303" y="1628074"/>
              <a:ext cx="108000" cy="108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8012430" y="2149431"/>
            <a:ext cx="1972002" cy="1444544"/>
            <a:chOff x="4127295" y="2228524"/>
            <a:chExt cx="1972002" cy="1444544"/>
          </a:xfrm>
        </p:grpSpPr>
        <p:sp>
          <p:nvSpPr>
            <p:cNvPr id="19" name="Rectangle avec flèche vers le bas 18"/>
            <p:cNvSpPr/>
            <p:nvPr/>
          </p:nvSpPr>
          <p:spPr>
            <a:xfrm>
              <a:off x="4127295" y="2228524"/>
              <a:ext cx="1972002" cy="1444544"/>
            </a:xfrm>
            <a:prstGeom prst="downArrowCallout">
              <a:avLst>
                <a:gd name="adj1" fmla="val 58742"/>
                <a:gd name="adj2" fmla="val 29371"/>
                <a:gd name="adj3" fmla="val 35758"/>
                <a:gd name="adj4" fmla="val 64242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149807" y="2412176"/>
              <a:ext cx="194948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E46C0A"/>
                  </a:solidFill>
                  <a:cs typeface="Gill Sans"/>
                </a:rPr>
                <a:t>caractérisation de structures textiles</a:t>
              </a: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2127960" y="4051875"/>
            <a:ext cx="1972002" cy="1444544"/>
            <a:chOff x="5582922" y="3501008"/>
            <a:chExt cx="1972002" cy="1444544"/>
          </a:xfrm>
        </p:grpSpPr>
        <p:sp>
          <p:nvSpPr>
            <p:cNvPr id="22" name="Rectangle avec flèche vers le bas 21"/>
            <p:cNvSpPr/>
            <p:nvPr/>
          </p:nvSpPr>
          <p:spPr>
            <a:xfrm flipV="1">
              <a:off x="5582922" y="3501008"/>
              <a:ext cx="1972002" cy="1444544"/>
            </a:xfrm>
            <a:prstGeom prst="downArrowCallout">
              <a:avLst>
                <a:gd name="adj1" fmla="val 58742"/>
                <a:gd name="adj2" fmla="val 29371"/>
                <a:gd name="adj3" fmla="val 35758"/>
                <a:gd name="adj4" fmla="val 64242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582922" y="4149080"/>
              <a:ext cx="19720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6600"/>
                  </a:solidFill>
                  <a:cs typeface="Gill Sans"/>
                </a:rPr>
                <a:t>formulation « d’actifs »</a:t>
              </a:r>
            </a:p>
          </p:txBody>
        </p:sp>
      </p:grpSp>
      <p:pic>
        <p:nvPicPr>
          <p:cNvPr id="24" name="Image 23" descr="paraffines mélang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90" y="2141667"/>
            <a:ext cx="1972800" cy="120323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962" y="4098032"/>
            <a:ext cx="1972800" cy="1413733"/>
          </a:xfrm>
          <a:prstGeom prst="rect">
            <a:avLst/>
          </a:prstGeom>
        </p:spPr>
      </p:pic>
      <p:pic>
        <p:nvPicPr>
          <p:cNvPr id="26" name="Image 25" descr="M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92" y="4242048"/>
            <a:ext cx="1914880" cy="1275184"/>
          </a:xfrm>
          <a:prstGeom prst="rect">
            <a:avLst/>
          </a:prstGeom>
        </p:spPr>
      </p:pic>
      <p:pic>
        <p:nvPicPr>
          <p:cNvPr id="27" name="Picture 6" descr="C:\Users\gwenaelle.creach\hubiC\Thèse\Expérimentations\MEB\MEB impregnation\mma 0.5\NT x1000 (3)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0726" y="2133036"/>
            <a:ext cx="1872000" cy="1403536"/>
          </a:xfrm>
          <a:prstGeom prst="rect">
            <a:avLst/>
          </a:prstGeom>
          <a:noFill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9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600" b="1" i="1" dirty="0"/>
              <a:t>CONCEPTION /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5" y="1628800"/>
            <a:ext cx="7705725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Textiles </a:t>
            </a:r>
            <a:r>
              <a:rPr lang="fr-FR" dirty="0" err="1" smtClean="0"/>
              <a:t>thermorégulants</a:t>
            </a:r>
            <a:endParaRPr lang="fr-FR" dirty="0" smtClean="0"/>
          </a:p>
        </p:txBody>
      </p:sp>
      <p:pic>
        <p:nvPicPr>
          <p:cNvPr id="1019" name="Image 1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276872"/>
            <a:ext cx="6445404" cy="4968552"/>
          </a:xfrm>
          <a:prstGeom prst="rect">
            <a:avLst/>
          </a:prstGeom>
        </p:spPr>
      </p:pic>
      <p:pic>
        <p:nvPicPr>
          <p:cNvPr id="1148" name="Image 1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556793"/>
            <a:ext cx="3762320" cy="2329055"/>
          </a:xfrm>
          <a:prstGeom prst="rect">
            <a:avLst/>
          </a:prstGeom>
        </p:spPr>
      </p:pic>
      <p:pic>
        <p:nvPicPr>
          <p:cNvPr id="1149" name="Image 1148"/>
          <p:cNvPicPr>
            <a:picLocks noChangeAspect="1"/>
          </p:cNvPicPr>
          <p:nvPr/>
        </p:nvPicPr>
        <p:blipFill rotWithShape="1">
          <a:blip r:embed="rId4"/>
          <a:srcRect b="7075"/>
          <a:stretch/>
        </p:blipFill>
        <p:spPr>
          <a:xfrm>
            <a:off x="6621319" y="4051786"/>
            <a:ext cx="4081140" cy="280621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51" name="Connecteur droit 1150"/>
          <p:cNvCxnSpPr/>
          <p:nvPr/>
        </p:nvCxnSpPr>
        <p:spPr bwMode="auto">
          <a:xfrm>
            <a:off x="6384032" y="1916832"/>
            <a:ext cx="0" cy="446449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2" name="Connecteur droit 1151"/>
          <p:cNvCxnSpPr/>
          <p:nvPr/>
        </p:nvCxnSpPr>
        <p:spPr bwMode="auto">
          <a:xfrm flipH="1">
            <a:off x="6744072" y="4005064"/>
            <a:ext cx="381642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1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600" b="1" i="1" dirty="0"/>
              <a:t>CONCEPTION /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91545" y="1628800"/>
            <a:ext cx="7705725" cy="47525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Textiles retard au feu</a:t>
            </a:r>
          </a:p>
        </p:txBody>
      </p:sp>
      <p:pic>
        <p:nvPicPr>
          <p:cNvPr id="9" name="Image 8" descr="protocole encpasu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848"/>
            <a:ext cx="4903504" cy="4581128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 bwMode="auto">
          <a:xfrm>
            <a:off x="6528048" y="1916832"/>
            <a:ext cx="0" cy="446449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6774"/>
          <a:stretch/>
        </p:blipFill>
        <p:spPr>
          <a:xfrm>
            <a:off x="7032104" y="1556792"/>
            <a:ext cx="3168352" cy="132751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2957617"/>
            <a:ext cx="3168352" cy="1725651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 bwMode="auto">
          <a:xfrm flipH="1">
            <a:off x="6744072" y="4869160"/>
            <a:ext cx="381642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984798"/>
            <a:ext cx="3600400" cy="175657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0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5521" y="1632831"/>
            <a:ext cx="6696743" cy="4752528"/>
          </a:xfrm>
        </p:spPr>
        <p:txBody>
          <a:bodyPr/>
          <a:lstStyle/>
          <a:p>
            <a:pPr marL="0" indent="0">
              <a:buNone/>
            </a:pPr>
            <a:r>
              <a:rPr lang="fr-FR" sz="2600" dirty="0"/>
              <a:t>Résultats</a:t>
            </a:r>
          </a:p>
          <a:p>
            <a:pPr lvl="1"/>
            <a:endParaRPr lang="fr-FR" sz="11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70C0"/>
                </a:solidFill>
              </a:rPr>
              <a:t>Réalisation des EPI par les partenaires industriels : Différents assemblages testés.</a:t>
            </a:r>
          </a:p>
          <a:p>
            <a:endParaRPr lang="fr-FR" sz="22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rgbClr val="0070C0"/>
                </a:solidFill>
              </a:rPr>
              <a:t>Evaluation sur Mannequin Thermique avec tenue complète (sous vêtement + tenue d’intervention) :</a:t>
            </a:r>
          </a:p>
          <a:p>
            <a:pPr marL="800100" lvl="1">
              <a:buFont typeface="Wingdings" panose="05000000000000000000" pitchFamily="2" charset="2"/>
              <a:buChar char="ü"/>
            </a:pPr>
            <a:r>
              <a:rPr lang="fr-FR" sz="2200" i="1" dirty="0">
                <a:solidFill>
                  <a:srgbClr val="7030A0"/>
                </a:solidFill>
              </a:rPr>
              <a:t>Evaluation du temps à partir duquel une lésion (douleur, 1</a:t>
            </a:r>
            <a:r>
              <a:rPr lang="fr-FR" sz="2200" i="1" baseline="30000" dirty="0">
                <a:solidFill>
                  <a:srgbClr val="7030A0"/>
                </a:solidFill>
              </a:rPr>
              <a:t>er</a:t>
            </a:r>
            <a:r>
              <a:rPr lang="fr-FR" sz="2200" i="1" dirty="0">
                <a:solidFill>
                  <a:srgbClr val="7030A0"/>
                </a:solidFill>
              </a:rPr>
              <a:t>, 2</a:t>
            </a:r>
            <a:r>
              <a:rPr lang="fr-FR" sz="2200" i="1" baseline="30000" dirty="0">
                <a:solidFill>
                  <a:srgbClr val="7030A0"/>
                </a:solidFill>
              </a:rPr>
              <a:t>nd</a:t>
            </a:r>
            <a:r>
              <a:rPr lang="fr-FR" sz="2200" i="1" dirty="0">
                <a:solidFill>
                  <a:srgbClr val="7030A0"/>
                </a:solidFill>
              </a:rPr>
              <a:t>, 3</a:t>
            </a:r>
            <a:r>
              <a:rPr lang="fr-FR" sz="2200" i="1" baseline="30000" dirty="0">
                <a:solidFill>
                  <a:srgbClr val="7030A0"/>
                </a:solidFill>
              </a:rPr>
              <a:t>ème</a:t>
            </a:r>
            <a:r>
              <a:rPr lang="fr-FR" sz="2200" i="1" dirty="0">
                <a:solidFill>
                  <a:srgbClr val="7030A0"/>
                </a:solidFill>
              </a:rPr>
              <a:t> degrés brulure) apparait (≈ 130 capteurs thermiques),</a:t>
            </a:r>
          </a:p>
          <a:p>
            <a:pPr marL="800100" lvl="1">
              <a:buFont typeface="Wingdings" panose="05000000000000000000" pitchFamily="2" charset="2"/>
              <a:buChar char="ü"/>
            </a:pPr>
            <a:r>
              <a:rPr lang="fr-FR" sz="2200" i="1" dirty="0">
                <a:solidFill>
                  <a:srgbClr val="7030A0"/>
                </a:solidFill>
              </a:rPr>
              <a:t>Validation globale des modèles,</a:t>
            </a:r>
          </a:p>
          <a:p>
            <a:pPr marL="800100" lvl="1">
              <a:buFont typeface="Wingdings" panose="05000000000000000000" pitchFamily="2" charset="2"/>
              <a:buChar char="ü"/>
            </a:pPr>
            <a:r>
              <a:rPr lang="fr-FR" sz="2200" i="1" dirty="0">
                <a:solidFill>
                  <a:srgbClr val="7030A0"/>
                </a:solidFill>
              </a:rPr>
              <a:t>Sélection d’assemblage.</a:t>
            </a:r>
          </a:p>
          <a:p>
            <a:pPr lvl="1"/>
            <a:endParaRPr lang="fr-FR" sz="2200" dirty="0"/>
          </a:p>
          <a:p>
            <a:pPr marL="457200" lvl="1" indent="0">
              <a:buNone/>
            </a:pPr>
            <a:endParaRPr lang="fr-FR" sz="2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13185" t="18501" r="62993" b="12201"/>
          <a:stretch/>
        </p:blipFill>
        <p:spPr>
          <a:xfrm>
            <a:off x="8555820" y="3273187"/>
            <a:ext cx="1805223" cy="164111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35" y="5189411"/>
            <a:ext cx="2555166" cy="16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02" y="908720"/>
            <a:ext cx="1765661" cy="232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208214" y="333376"/>
            <a:ext cx="7705725" cy="989013"/>
          </a:xfrm>
        </p:spPr>
        <p:txBody>
          <a:bodyPr/>
          <a:lstStyle/>
          <a:p>
            <a:r>
              <a:rPr lang="fr-FR" sz="2600" b="1" i="1" dirty="0"/>
              <a:t>MODÉLISATION / SIMULATION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1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7569" y="404665"/>
            <a:ext cx="7920037" cy="989013"/>
          </a:xfrm>
        </p:spPr>
        <p:txBody>
          <a:bodyPr>
            <a:normAutofit fontScale="90000"/>
          </a:bodyPr>
          <a:lstStyle/>
          <a:p>
            <a:r>
              <a:rPr lang="fr-FR" sz="2600" b="1" i="1" dirty="0"/>
              <a:t>Confort Thermique : </a:t>
            </a:r>
            <a:br>
              <a:rPr lang="fr-FR" sz="2600" b="1" i="1" dirty="0"/>
            </a:br>
            <a:r>
              <a:rPr lang="fr-FR" sz="2600" b="1" i="1" dirty="0"/>
              <a:t>Impact du Couplage Transfert Hydrique </a:t>
            </a:r>
            <a:br>
              <a:rPr lang="fr-FR" sz="2600" b="1" i="1" dirty="0"/>
            </a:br>
            <a:r>
              <a:rPr lang="fr-FR" sz="2600" b="1" i="1" dirty="0"/>
              <a:t>et du Transfert Thermique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1059" y="1548052"/>
            <a:ext cx="18505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600" dirty="0"/>
              <a:t>Les acteurs :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7230" y="4729552"/>
            <a:ext cx="4139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Clr>
                <a:srgbClr val="9AB400"/>
              </a:buClr>
            </a:pPr>
            <a:r>
              <a:rPr lang="fr-FR" kern="0" dirty="0">
                <a:solidFill>
                  <a:srgbClr val="783C8C"/>
                </a:solidFill>
                <a:latin typeface="Arial"/>
                <a:ea typeface="ＭＳ Ｐゴシック"/>
              </a:rPr>
              <a:t>Hayriye GIDIK</a:t>
            </a:r>
          </a:p>
          <a:p>
            <a:pPr lvl="1" algn="ctr">
              <a:buClr>
                <a:srgbClr val="9AB400"/>
              </a:buClr>
            </a:pPr>
            <a:r>
              <a:rPr lang="fr-FR" kern="0" dirty="0">
                <a:solidFill>
                  <a:srgbClr val="783C8C"/>
                </a:solidFill>
                <a:latin typeface="Arial"/>
                <a:ea typeface="ＭＳ Ｐゴシック"/>
              </a:rPr>
              <a:t>Fabien SALAUN</a:t>
            </a:r>
          </a:p>
          <a:p>
            <a:pPr lvl="1" algn="ctr">
              <a:buClr>
                <a:srgbClr val="9AB400"/>
              </a:buClr>
            </a:pPr>
            <a:r>
              <a:rPr lang="fr-FR" kern="0" dirty="0">
                <a:solidFill>
                  <a:srgbClr val="783C8C"/>
                </a:solidFill>
                <a:latin typeface="Arial"/>
                <a:ea typeface="ＭＳ Ｐゴシック"/>
              </a:rPr>
              <a:t>Daniel DUPONT</a:t>
            </a:r>
          </a:p>
          <a:p>
            <a:pPr marL="742950" lvl="1" indent="-285750">
              <a:buClr>
                <a:srgbClr val="9AB400"/>
              </a:buClr>
              <a:buFont typeface="Wingdings" charset="0"/>
              <a:buChar char="n"/>
            </a:pPr>
            <a:endParaRPr lang="fr-FR" kern="0" dirty="0">
              <a:solidFill>
                <a:srgbClr val="783C8C"/>
              </a:solidFill>
              <a:latin typeface="Arial"/>
              <a:ea typeface="ＭＳ Ｐゴシック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516777" y="1969159"/>
            <a:ext cx="5519154" cy="2713920"/>
            <a:chOff x="2231203" y="1582073"/>
            <a:chExt cx="5519154" cy="27139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219" y="2627987"/>
              <a:ext cx="1310032" cy="166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" t="8040" r="3708" b="10621"/>
            <a:stretch/>
          </p:blipFill>
          <p:spPr bwMode="auto">
            <a:xfrm>
              <a:off x="5358251" y="1653408"/>
              <a:ext cx="2392106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76" b="30365"/>
            <a:stretch/>
          </p:blipFill>
          <p:spPr bwMode="auto">
            <a:xfrm>
              <a:off x="2231203" y="1582073"/>
              <a:ext cx="1809750" cy="101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>
          <a:xfrm>
            <a:off x="1530092" y="-1"/>
            <a:ext cx="533461" cy="533459"/>
          </a:xfrm>
          <a:prstGeom prst="rect">
            <a:avLst/>
          </a:prstGeom>
        </p:spPr>
        <p:txBody>
          <a:bodyPr/>
          <a:lstStyle/>
          <a:p>
            <a:fld id="{4FA3608B-F0DD-BF4C-88DE-410DCEEF4A28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92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fr-FR" sz="2600" b="1" dirty="0" smtClean="0">
                <a:latin typeface="+mn-lt"/>
              </a:rPr>
              <a:t>	INTRODUCTION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197" y="1110238"/>
            <a:ext cx="11351171" cy="395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i="1" dirty="0">
                <a:ea typeface="Tahoma" panose="020B0604030504040204" pitchFamily="34" charset="0"/>
                <a:cs typeface="Tahoma" panose="020B0604030504040204" pitchFamily="34" charset="0"/>
              </a:rPr>
              <a:t>Le Confort Thermique : c’est quoi ?</a:t>
            </a:r>
          </a:p>
          <a:p>
            <a:pPr marL="0" indent="0">
              <a:buNone/>
            </a:pPr>
            <a:r>
              <a:rPr lang="fr-FR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Sensation de bien-être </a:t>
            </a:r>
            <a:r>
              <a:rPr lang="fr-FR" sz="2400" b="1" dirty="0" smtClean="0">
                <a:cs typeface="Times New Roman" pitchFamily="18" charset="0"/>
              </a:rPr>
              <a:t>physique, physiologique </a:t>
            </a:r>
            <a:r>
              <a:rPr lang="fr-FR" sz="2400" dirty="0" smtClean="0">
                <a:cs typeface="Times New Roman" pitchFamily="18" charset="0"/>
              </a:rPr>
              <a:t>et </a:t>
            </a:r>
            <a:r>
              <a:rPr lang="fr-FR" sz="2400" b="1" dirty="0" smtClean="0">
                <a:cs typeface="Times New Roman" pitchFamily="18" charset="0"/>
              </a:rPr>
              <a:t>psychologique</a:t>
            </a:r>
            <a:r>
              <a:rPr lang="fr-FR" sz="2400" dirty="0" smtClean="0">
                <a:cs typeface="Times New Roman" pitchFamily="18" charset="0"/>
              </a:rPr>
              <a:t> de l’être humain dans un environnement donné.</a:t>
            </a:r>
            <a:r>
              <a:rPr lang="fr-FR" sz="2400" dirty="0">
                <a:cs typeface="Times New Roman" pitchFamily="18" charset="0"/>
              </a:rPr>
              <a:t> </a:t>
            </a:r>
            <a:r>
              <a:rPr lang="fr-FR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Oui </a:t>
            </a:r>
            <a:r>
              <a:rPr lang="fr-FR" sz="2400" dirty="0">
                <a:ea typeface="Tahoma" panose="020B0604030504040204" pitchFamily="34" charset="0"/>
                <a:cs typeface="Tahoma" panose="020B0604030504040204" pitchFamily="34" charset="0"/>
              </a:rPr>
              <a:t>mais …</a:t>
            </a:r>
          </a:p>
          <a:p>
            <a:pPr marL="0" indent="0">
              <a:buNone/>
            </a:pPr>
            <a:r>
              <a:rPr lang="fr-FR" sz="2400" dirty="0">
                <a:ea typeface="Tahoma" panose="020B0604030504040204" pitchFamily="34" charset="0"/>
                <a:cs typeface="Tahoma" panose="020B0604030504040204" pitchFamily="34" charset="0"/>
              </a:rPr>
              <a:t>La verbalisation du ressenti se situe à l'interface entre la perception et le réel.</a:t>
            </a:r>
          </a:p>
          <a:p>
            <a:pPr marL="0" indent="0">
              <a:buNone/>
            </a:pPr>
            <a:endParaRPr lang="fr-FR" sz="2400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392" y="6306600"/>
            <a:ext cx="120246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/>
              <a:t>A. </a:t>
            </a:r>
            <a:r>
              <a:rPr lang="fr-FR" sz="1500" i="1" dirty="0" err="1"/>
              <a:t>Bigouret</a:t>
            </a:r>
            <a:r>
              <a:rPr lang="fr-FR" sz="1500" i="1" dirty="0"/>
              <a:t>, Caractérisation des </a:t>
            </a:r>
            <a:r>
              <a:rPr lang="fr-FR" sz="1500" i="1" dirty="0" err="1"/>
              <a:t>dfférences</a:t>
            </a:r>
            <a:r>
              <a:rPr lang="fr-FR" sz="1500" i="1" dirty="0"/>
              <a:t> interindividuelles de jugement </a:t>
            </a:r>
            <a:r>
              <a:rPr lang="fr-FR" sz="1500" i="1" dirty="0" err="1"/>
              <a:t>thermosensoriel</a:t>
            </a:r>
            <a:r>
              <a:rPr lang="fr-FR" sz="1500" i="1" dirty="0"/>
              <a:t> à partir de mesures biophysiques cutanées, Médecine humaine et pathologie, INSA de Lyon, (2012).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37" y="2918367"/>
            <a:ext cx="8963917" cy="2286007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0" name="Image 9" descr="Yncrea_BM_HEI_horizontal_couleurs_CMJN_72dpi (002)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71560" y="6568359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4" t="31851" r="16976" b="12459"/>
          <a:stretch/>
        </p:blipFill>
        <p:spPr bwMode="auto">
          <a:xfrm>
            <a:off x="7558664" y="1490167"/>
            <a:ext cx="4680660" cy="423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/>
          <a:lstStyle/>
          <a:p>
            <a:pPr algn="ctr"/>
            <a:r>
              <a:rPr lang="fr-FR" sz="2600" b="1" dirty="0" smtClean="0">
                <a:latin typeface="+mn-lt"/>
              </a:rPr>
              <a:t>	INTRODUCTION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3807" y="1150739"/>
            <a:ext cx="9567863" cy="395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i="1" dirty="0"/>
              <a:t>Le Confort Thermique : uniquement une question de température ?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dirty="0"/>
          </a:p>
          <a:p>
            <a:pPr marL="0" indent="0">
              <a:spcBef>
                <a:spcPts val="0"/>
              </a:spcBef>
              <a:buNone/>
            </a:pPr>
            <a:r>
              <a:rPr lang="fr-FR" sz="2400" b="0" dirty="0" smtClean="0"/>
              <a:t>Non, nous avons tous fait l’expérience de se trouver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0" dirty="0" smtClean="0"/>
              <a:t>dans une pièce à </a:t>
            </a:r>
            <a:r>
              <a:rPr lang="fr-FR" sz="2400" b="1" dirty="0" smtClean="0"/>
              <a:t>20 </a:t>
            </a:r>
            <a:r>
              <a:rPr lang="fr-FR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fr-FR" sz="2400" b="1" dirty="0" smtClean="0"/>
              <a:t>C</a:t>
            </a:r>
            <a:r>
              <a:rPr lang="fr-FR" sz="2400" b="0" dirty="0" smtClean="0"/>
              <a:t> à </a:t>
            </a:r>
            <a:r>
              <a:rPr lang="fr-FR" sz="2400" b="1" dirty="0" smtClean="0"/>
              <a:t>40% HR </a:t>
            </a:r>
            <a:r>
              <a:rPr lang="fr-FR" sz="2400" b="0" dirty="0" smtClean="0"/>
              <a:t>ou à </a:t>
            </a:r>
            <a:r>
              <a:rPr lang="fr-FR" sz="2400" b="1" dirty="0" smtClean="0"/>
              <a:t>60% HR </a:t>
            </a:r>
            <a:r>
              <a:rPr lang="fr-FR" sz="2400" b="0" dirty="0" smtClean="0"/>
              <a:t>qui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400" b="0" dirty="0" smtClean="0"/>
              <a:t>implique une perception différente.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dirty="0"/>
          </a:p>
          <a:p>
            <a:pPr marL="0" indent="0">
              <a:spcBef>
                <a:spcPts val="0"/>
              </a:spcBef>
              <a:buNone/>
            </a:pPr>
            <a:endParaRPr lang="fr-FR" sz="2400" b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fr-FR" sz="2400" b="0" dirty="0" smtClean="0"/>
              <a:t>L’humidité exacerbe le sentiment d’inconfort!</a:t>
            </a:r>
          </a:p>
          <a:p>
            <a:pPr marL="0" indent="0">
              <a:buNone/>
            </a:pPr>
            <a:endParaRPr lang="fr-FR" sz="2400" b="0" dirty="0"/>
          </a:p>
        </p:txBody>
      </p:sp>
      <p:sp>
        <p:nvSpPr>
          <p:cNvPr id="8" name="Rectangle 7"/>
          <p:cNvSpPr/>
          <p:nvPr/>
        </p:nvSpPr>
        <p:spPr>
          <a:xfrm>
            <a:off x="236483" y="5827620"/>
            <a:ext cx="11698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/>
              <a:t>R. G. </a:t>
            </a:r>
            <a:r>
              <a:rPr lang="fr-FR" sz="1500" i="1" dirty="0" err="1"/>
              <a:t>Steadman</a:t>
            </a:r>
            <a:r>
              <a:rPr lang="fr-FR" sz="1500" i="1" dirty="0"/>
              <a:t>, The </a:t>
            </a:r>
            <a:r>
              <a:rPr lang="fr-FR" sz="1500" i="1" dirty="0" err="1"/>
              <a:t>assessment</a:t>
            </a:r>
            <a:r>
              <a:rPr lang="fr-FR" sz="1500" i="1" dirty="0"/>
              <a:t> of </a:t>
            </a:r>
            <a:r>
              <a:rPr lang="fr-FR" sz="1500" i="1" dirty="0" err="1"/>
              <a:t>sultriness</a:t>
            </a:r>
            <a:r>
              <a:rPr lang="fr-FR" sz="1500" i="1" dirty="0"/>
              <a:t>. Part I: A </a:t>
            </a:r>
            <a:r>
              <a:rPr lang="fr-FR" sz="1500" i="1" dirty="0" err="1"/>
              <a:t>temperature-humidity</a:t>
            </a:r>
            <a:r>
              <a:rPr lang="fr-FR" sz="1500" i="1" dirty="0"/>
              <a:t> index </a:t>
            </a:r>
            <a:r>
              <a:rPr lang="fr-FR" sz="1500" i="1" dirty="0" err="1"/>
              <a:t>based</a:t>
            </a:r>
            <a:r>
              <a:rPr lang="fr-FR" sz="1500" i="1" dirty="0"/>
              <a:t> on </a:t>
            </a:r>
            <a:r>
              <a:rPr lang="fr-FR" sz="1500" i="1" dirty="0" err="1"/>
              <a:t>human</a:t>
            </a:r>
            <a:r>
              <a:rPr lang="fr-FR" sz="1500" i="1" dirty="0"/>
              <a:t> </a:t>
            </a:r>
            <a:r>
              <a:rPr lang="fr-FR" sz="1500" i="1" dirty="0" err="1"/>
              <a:t>physiology</a:t>
            </a:r>
            <a:r>
              <a:rPr lang="fr-FR" sz="1500" i="1" dirty="0"/>
              <a:t> and </a:t>
            </a:r>
            <a:r>
              <a:rPr lang="fr-FR" sz="1500" i="1" dirty="0" err="1"/>
              <a:t>clothing</a:t>
            </a:r>
            <a:r>
              <a:rPr lang="fr-FR" sz="1500" i="1" dirty="0"/>
              <a:t> science, Journal of </a:t>
            </a:r>
            <a:r>
              <a:rPr lang="fr-FR" sz="1500" i="1" dirty="0" err="1"/>
              <a:t>Applied</a:t>
            </a:r>
            <a:r>
              <a:rPr lang="fr-FR" sz="1500" i="1" dirty="0"/>
              <a:t> </a:t>
            </a:r>
            <a:r>
              <a:rPr lang="fr-FR" sz="1500" i="1" dirty="0" err="1"/>
              <a:t>Meteorology</a:t>
            </a:r>
            <a:r>
              <a:rPr lang="fr-FR" sz="1500" i="1" dirty="0"/>
              <a:t> and </a:t>
            </a:r>
            <a:r>
              <a:rPr lang="fr-FR" sz="1500" i="1" dirty="0" err="1"/>
              <a:t>Climatology</a:t>
            </a:r>
            <a:r>
              <a:rPr lang="fr-FR" sz="1500" i="1" dirty="0"/>
              <a:t>, Vol. 18, No. 7,‎ Juillet 1979, 861-873.</a:t>
            </a:r>
          </a:p>
          <a:p>
            <a:r>
              <a:rPr lang="fr-FR" sz="1500" i="1" dirty="0"/>
              <a:t>R. G. </a:t>
            </a:r>
            <a:r>
              <a:rPr lang="fr-FR" sz="1500" i="1" dirty="0" err="1"/>
              <a:t>Steadman</a:t>
            </a:r>
            <a:r>
              <a:rPr lang="fr-FR" sz="1500" i="1" dirty="0"/>
              <a:t>, The </a:t>
            </a:r>
            <a:r>
              <a:rPr lang="fr-FR" sz="1500" i="1" dirty="0" err="1"/>
              <a:t>assessment</a:t>
            </a:r>
            <a:r>
              <a:rPr lang="fr-FR" sz="1500" i="1" dirty="0"/>
              <a:t> of </a:t>
            </a:r>
            <a:r>
              <a:rPr lang="fr-FR" sz="1500" i="1" dirty="0" err="1"/>
              <a:t>sultriness</a:t>
            </a:r>
            <a:r>
              <a:rPr lang="fr-FR" sz="1500" i="1" dirty="0"/>
              <a:t>. Part II: </a:t>
            </a:r>
            <a:r>
              <a:rPr lang="fr-FR" sz="1500" i="1" dirty="0" err="1"/>
              <a:t>Effects</a:t>
            </a:r>
            <a:r>
              <a:rPr lang="fr-FR" sz="1500" i="1" dirty="0"/>
              <a:t> of </a:t>
            </a:r>
            <a:r>
              <a:rPr lang="fr-FR" sz="1500" i="1" dirty="0" err="1"/>
              <a:t>wind</a:t>
            </a:r>
            <a:r>
              <a:rPr lang="fr-FR" sz="1500" i="1" dirty="0"/>
              <a:t>, extra radiation and </a:t>
            </a:r>
            <a:r>
              <a:rPr lang="fr-FR" sz="1500" i="1" dirty="0" err="1"/>
              <a:t>barometric</a:t>
            </a:r>
            <a:r>
              <a:rPr lang="fr-FR" sz="1500" i="1" dirty="0"/>
              <a:t> pressure on apparent </a:t>
            </a:r>
            <a:r>
              <a:rPr lang="fr-FR" sz="1500" i="1" dirty="0" err="1"/>
              <a:t>temperature</a:t>
            </a:r>
            <a:r>
              <a:rPr lang="fr-FR" sz="1500" i="1" dirty="0"/>
              <a:t>, Journal of </a:t>
            </a:r>
            <a:r>
              <a:rPr lang="fr-FR" sz="1500" i="1" dirty="0" err="1"/>
              <a:t>Applied</a:t>
            </a:r>
            <a:r>
              <a:rPr lang="fr-FR" sz="1500" i="1" dirty="0"/>
              <a:t> </a:t>
            </a:r>
            <a:r>
              <a:rPr lang="fr-FR" sz="1500" i="1" dirty="0" err="1"/>
              <a:t>Meteorology</a:t>
            </a:r>
            <a:r>
              <a:rPr lang="fr-FR" sz="1500" i="1" dirty="0"/>
              <a:t> and </a:t>
            </a:r>
            <a:r>
              <a:rPr lang="fr-FR" sz="1500" i="1" dirty="0" err="1"/>
              <a:t>Climatology</a:t>
            </a:r>
            <a:r>
              <a:rPr lang="fr-FR" sz="1500" i="1" dirty="0"/>
              <a:t>, Vol. 18, No. 7,‎ Juillet 1979, 874-885.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483" y="4400921"/>
            <a:ext cx="8641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 smtClean="0"/>
          </a:p>
          <a:p>
            <a:r>
              <a:rPr lang="fr-FR" sz="2400" dirty="0" smtClean="0"/>
              <a:t>Facteurs </a:t>
            </a:r>
            <a:r>
              <a:rPr lang="fr-FR" sz="2400" dirty="0"/>
              <a:t>(principaux) influençant pour un individu donné :</a:t>
            </a:r>
          </a:p>
          <a:p>
            <a:r>
              <a:rPr lang="fr-FR" sz="2400" dirty="0"/>
              <a:t>Température, </a:t>
            </a:r>
            <a:r>
              <a:rPr lang="fr-FR" sz="2400" dirty="0" smtClean="0"/>
              <a:t>Humidité, </a:t>
            </a:r>
            <a:r>
              <a:rPr lang="fr-FR" sz="2400" dirty="0"/>
              <a:t>Vent, </a:t>
            </a:r>
            <a:r>
              <a:rPr lang="fr-FR" sz="2400" dirty="0" smtClean="0"/>
              <a:t>Rayonnement, …</a:t>
            </a:r>
            <a:endParaRPr lang="fr-FR" sz="2400" dirty="0"/>
          </a:p>
        </p:txBody>
      </p:sp>
      <p:grpSp>
        <p:nvGrpSpPr>
          <p:cNvPr id="9" name="Groupe 8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1" name="Image 10" descr="Yncrea_BM_HEI_horizontal_couleurs_CMJN_72dpi (002)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463030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4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522"/>
            <a:ext cx="12192000" cy="1325563"/>
          </a:xfrm>
        </p:spPr>
        <p:txBody>
          <a:bodyPr/>
          <a:lstStyle/>
          <a:p>
            <a:pPr algn="ctr"/>
            <a:r>
              <a:rPr lang="fr-FR" sz="2600" b="1" dirty="0" smtClean="0"/>
              <a:t>	</a:t>
            </a:r>
            <a:r>
              <a:rPr lang="fr-FR" sz="2600" b="1" dirty="0" smtClean="0">
                <a:latin typeface="+mn-lt"/>
              </a:rPr>
              <a:t>INTRODUCTION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9545" y="1193775"/>
            <a:ext cx="11892455" cy="395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i="1" dirty="0"/>
              <a:t>Le Confort Thermique </a:t>
            </a:r>
            <a:r>
              <a:rPr lang="fr-FR" sz="2400" b="1" i="1" dirty="0" smtClean="0"/>
              <a:t>et Hydrique : l’activité/les vêtements influencent-t-elle</a:t>
            </a:r>
            <a:r>
              <a:rPr lang="fr-FR" sz="2400" b="1" i="1" dirty="0"/>
              <a:t>?</a:t>
            </a:r>
          </a:p>
          <a:p>
            <a:pPr marL="0" indent="0">
              <a:buNone/>
            </a:pPr>
            <a:r>
              <a:rPr lang="fr-FR" sz="2400" b="0" dirty="0" smtClean="0"/>
              <a:t>Oui, nous sommes des êtres à sang chaud (homéotherme, métabolisme, </a:t>
            </a:r>
            <a:r>
              <a:rPr lang="fr-FR" sz="2400" dirty="0" smtClean="0"/>
              <a:t>…).</a:t>
            </a:r>
          </a:p>
          <a:p>
            <a:pPr marL="0" indent="0">
              <a:buNone/>
            </a:pPr>
            <a:r>
              <a:rPr lang="fr-FR" sz="2400" dirty="0" smtClean="0"/>
              <a:t>La </a:t>
            </a:r>
            <a:r>
              <a:rPr lang="fr-FR" sz="2400" dirty="0"/>
              <a:t>transpiration est un système de thermorégulation.</a:t>
            </a:r>
          </a:p>
          <a:p>
            <a:pPr marL="0" indent="0">
              <a:buNone/>
            </a:pPr>
            <a:r>
              <a:rPr lang="fr-FR" sz="2400" dirty="0" smtClean="0"/>
              <a:t>…Et aussi les vêtements (Textile </a:t>
            </a:r>
            <a:r>
              <a:rPr lang="fr-FR" sz="2400" dirty="0"/>
              <a:t>Respirant, Imper Respirant, </a:t>
            </a:r>
            <a:r>
              <a:rPr lang="fr-FR" sz="2400" dirty="0" smtClean="0"/>
              <a:t>…)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299545" y="6268797"/>
            <a:ext cx="11261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A. Marolleau, Étude des mécanismes d’interaction sous-vêtement/peau pour concevoir des textiles innovants en optimisant le confort au porté, 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2019.</a:t>
            </a:r>
            <a:endParaRPr lang="fr-FR" sz="1500" i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1" name="Image 10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C8D2788-7CA6-4784-A79D-C72E545690E0}"/>
              </a:ext>
            </a:extLst>
          </p:cNvPr>
          <p:cNvGrpSpPr/>
          <p:nvPr/>
        </p:nvGrpSpPr>
        <p:grpSpPr>
          <a:xfrm>
            <a:off x="1244185" y="3252867"/>
            <a:ext cx="9333698" cy="2778010"/>
            <a:chOff x="99276" y="4097190"/>
            <a:chExt cx="9053961" cy="2473812"/>
          </a:xfrm>
        </p:grpSpPr>
        <p:sp>
          <p:nvSpPr>
            <p:cNvPr id="14" name="Rectangle à coins arrondis 202">
              <a:extLst>
                <a:ext uri="{FF2B5EF4-FFF2-40B4-BE49-F238E27FC236}">
                  <a16:creationId xmlns:a16="http://schemas.microsoft.com/office/drawing/2014/main" id="{056407DD-AF91-4DC8-9341-8FAE6718E3C9}"/>
                </a:ext>
              </a:extLst>
            </p:cNvPr>
            <p:cNvSpPr/>
            <p:nvPr/>
          </p:nvSpPr>
          <p:spPr>
            <a:xfrm>
              <a:off x="4769005" y="6127279"/>
              <a:ext cx="1661561" cy="27497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EC0C0DBE-83C4-4EC8-A1ED-2C0C976B6ADE}"/>
                </a:ext>
              </a:extLst>
            </p:cNvPr>
            <p:cNvCxnSpPr/>
            <p:nvPr/>
          </p:nvCxnSpPr>
          <p:spPr>
            <a:xfrm>
              <a:off x="3812461" y="6003875"/>
              <a:ext cx="0" cy="24680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A997BDDB-A4C7-48B0-965B-E5AEAA54507C}"/>
                </a:ext>
              </a:extLst>
            </p:cNvPr>
            <p:cNvGrpSpPr/>
            <p:nvPr/>
          </p:nvGrpSpPr>
          <p:grpSpPr>
            <a:xfrm>
              <a:off x="3273028" y="4406351"/>
              <a:ext cx="1166647" cy="1983532"/>
              <a:chOff x="6768193" y="4328360"/>
              <a:chExt cx="1166647" cy="1983532"/>
            </a:xfrm>
          </p:grpSpPr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FF410FC6-A562-4C00-9751-B802327CD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8193" y="4328360"/>
                <a:ext cx="1134580" cy="1983532"/>
              </a:xfrm>
              <a:prstGeom prst="rect">
                <a:avLst/>
              </a:prstGeom>
            </p:spPr>
          </p:pic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92DA8FA1-B81F-4689-8A2B-C95C8EBEF350}"/>
                  </a:ext>
                </a:extLst>
              </p:cNvPr>
              <p:cNvCxnSpPr/>
              <p:nvPr/>
            </p:nvCxnSpPr>
            <p:spPr>
              <a:xfrm>
                <a:off x="6792585" y="6042154"/>
                <a:ext cx="114225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8D826A3-FC69-419E-A7DA-25D045A2D2FE}"/>
                </a:ext>
              </a:extLst>
            </p:cNvPr>
            <p:cNvCxnSpPr/>
            <p:nvPr/>
          </p:nvCxnSpPr>
          <p:spPr>
            <a:xfrm>
              <a:off x="3939461" y="6003875"/>
              <a:ext cx="0" cy="24680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93DE349C-176D-4ABD-AEC9-6C11EA61D84C}"/>
                </a:ext>
              </a:extLst>
            </p:cNvPr>
            <p:cNvCxnSpPr/>
            <p:nvPr/>
          </p:nvCxnSpPr>
          <p:spPr>
            <a:xfrm>
              <a:off x="4079161" y="6001122"/>
              <a:ext cx="0" cy="24680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72029D7D-651F-4824-9549-6CD2D2805B8F}"/>
                </a:ext>
              </a:extLst>
            </p:cNvPr>
            <p:cNvCxnSpPr/>
            <p:nvPr/>
          </p:nvCxnSpPr>
          <p:spPr>
            <a:xfrm>
              <a:off x="3663966" y="5994771"/>
              <a:ext cx="0" cy="246805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à coins arrondis 208">
              <a:extLst>
                <a:ext uri="{FF2B5EF4-FFF2-40B4-BE49-F238E27FC236}">
                  <a16:creationId xmlns:a16="http://schemas.microsoft.com/office/drawing/2014/main" id="{1D8A35F2-0691-4443-92BA-36578CF9B3B9}"/>
                </a:ext>
              </a:extLst>
            </p:cNvPr>
            <p:cNvSpPr/>
            <p:nvPr/>
          </p:nvSpPr>
          <p:spPr>
            <a:xfrm>
              <a:off x="3234162" y="6257523"/>
              <a:ext cx="1317696" cy="26551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F373BD2-9B43-49E0-B5C4-E715FBCC9A4E}"/>
                </a:ext>
              </a:extLst>
            </p:cNvPr>
            <p:cNvSpPr txBox="1"/>
            <p:nvPr/>
          </p:nvSpPr>
          <p:spPr>
            <a:xfrm>
              <a:off x="3195432" y="6201670"/>
              <a:ext cx="1481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Conduction</a:t>
              </a:r>
            </a:p>
          </p:txBody>
        </p:sp>
        <p:sp>
          <p:nvSpPr>
            <p:cNvPr id="22" name="Flèche courbée vers la droite 210">
              <a:extLst>
                <a:ext uri="{FF2B5EF4-FFF2-40B4-BE49-F238E27FC236}">
                  <a16:creationId xmlns:a16="http://schemas.microsoft.com/office/drawing/2014/main" id="{4F651E11-0308-4309-A708-6B72D53FEA8F}"/>
                </a:ext>
              </a:extLst>
            </p:cNvPr>
            <p:cNvSpPr/>
            <p:nvPr/>
          </p:nvSpPr>
          <p:spPr>
            <a:xfrm>
              <a:off x="3054281" y="5163062"/>
              <a:ext cx="188031" cy="247338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Rectangle à coins arrondis 211">
              <a:extLst>
                <a:ext uri="{FF2B5EF4-FFF2-40B4-BE49-F238E27FC236}">
                  <a16:creationId xmlns:a16="http://schemas.microsoft.com/office/drawing/2014/main" id="{1DC5B50F-2EE0-41DE-8DFB-0FEDECF42DA8}"/>
                </a:ext>
              </a:extLst>
            </p:cNvPr>
            <p:cNvSpPr/>
            <p:nvPr/>
          </p:nvSpPr>
          <p:spPr>
            <a:xfrm>
              <a:off x="1704487" y="5139691"/>
              <a:ext cx="1244707" cy="2889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10CE008-3CC9-4262-B38E-0B49FFF8147D}"/>
                </a:ext>
              </a:extLst>
            </p:cNvPr>
            <p:cNvSpPr txBox="1"/>
            <p:nvPr/>
          </p:nvSpPr>
          <p:spPr>
            <a:xfrm>
              <a:off x="1728707" y="5103644"/>
              <a:ext cx="1274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Convection</a:t>
              </a:r>
            </a:p>
          </p:txBody>
        </p:sp>
        <p:cxnSp>
          <p:nvCxnSpPr>
            <p:cNvPr id="25" name="Connecteur en arc 213">
              <a:extLst>
                <a:ext uri="{FF2B5EF4-FFF2-40B4-BE49-F238E27FC236}">
                  <a16:creationId xmlns:a16="http://schemas.microsoft.com/office/drawing/2014/main" id="{F0ACB381-DF44-4D4E-BC34-584DDDEAC612}"/>
                </a:ext>
              </a:extLst>
            </p:cNvPr>
            <p:cNvCxnSpPr/>
            <p:nvPr/>
          </p:nvCxnSpPr>
          <p:spPr>
            <a:xfrm rot="10800000">
              <a:off x="3363748" y="4526500"/>
              <a:ext cx="397899" cy="390177"/>
            </a:xfrm>
            <a:prstGeom prst="curvedConnector3">
              <a:avLst/>
            </a:prstGeom>
            <a:ln w="952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à coins arrondis 214">
              <a:extLst>
                <a:ext uri="{FF2B5EF4-FFF2-40B4-BE49-F238E27FC236}">
                  <a16:creationId xmlns:a16="http://schemas.microsoft.com/office/drawing/2014/main" id="{E81EEF38-E60B-420E-8C60-DCD58C044278}"/>
                </a:ext>
              </a:extLst>
            </p:cNvPr>
            <p:cNvSpPr/>
            <p:nvPr/>
          </p:nvSpPr>
          <p:spPr>
            <a:xfrm>
              <a:off x="2935742" y="4142271"/>
              <a:ext cx="1133167" cy="24685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81806DE-1D0B-4B64-BA73-6AB0EFE6733E}"/>
                </a:ext>
              </a:extLst>
            </p:cNvPr>
            <p:cNvSpPr txBox="1"/>
            <p:nvPr/>
          </p:nvSpPr>
          <p:spPr>
            <a:xfrm>
              <a:off x="2922923" y="4097190"/>
              <a:ext cx="1225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Radiation</a:t>
              </a:r>
            </a:p>
          </p:txBody>
        </p:sp>
        <p:sp>
          <p:nvSpPr>
            <p:cNvPr id="28" name="Rectangle à coins arrondis 216">
              <a:extLst>
                <a:ext uri="{FF2B5EF4-FFF2-40B4-BE49-F238E27FC236}">
                  <a16:creationId xmlns:a16="http://schemas.microsoft.com/office/drawing/2014/main" id="{2CB22FDB-8F68-4851-B751-99476DE5C459}"/>
                </a:ext>
              </a:extLst>
            </p:cNvPr>
            <p:cNvSpPr/>
            <p:nvPr/>
          </p:nvSpPr>
          <p:spPr>
            <a:xfrm>
              <a:off x="4472561" y="4232343"/>
              <a:ext cx="1356592" cy="294157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BF08ACB-DEA5-4968-9E8B-7CD45F03A991}"/>
                </a:ext>
              </a:extLst>
            </p:cNvPr>
            <p:cNvSpPr txBox="1"/>
            <p:nvPr/>
          </p:nvSpPr>
          <p:spPr>
            <a:xfrm>
              <a:off x="4447877" y="4203516"/>
              <a:ext cx="148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Évaporation</a:t>
              </a:r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1B442353-CA4F-40CE-A0B0-7FFFD7A5CDEA}"/>
                </a:ext>
              </a:extLst>
            </p:cNvPr>
            <p:cNvCxnSpPr>
              <a:stCxn id="31" idx="6"/>
            </p:cNvCxnSpPr>
            <p:nvPr/>
          </p:nvCxnSpPr>
          <p:spPr>
            <a:xfrm flipV="1">
              <a:off x="4212842" y="5521833"/>
              <a:ext cx="1289477" cy="196162"/>
            </a:xfrm>
            <a:prstGeom prst="straightConnector1">
              <a:avLst/>
            </a:prstGeom>
            <a:ln w="95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007583E-1F4A-474D-9006-9BD663367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756" y="5597212"/>
              <a:ext cx="322086" cy="241565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0CE703-BCF0-43C0-8261-F6A4CE754BCD}"/>
                </a:ext>
              </a:extLst>
            </p:cNvPr>
            <p:cNvSpPr/>
            <p:nvPr/>
          </p:nvSpPr>
          <p:spPr>
            <a:xfrm>
              <a:off x="5498145" y="5292696"/>
              <a:ext cx="155986" cy="680973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90000"/>
                    <a:shade val="30000"/>
                    <a:satMod val="115000"/>
                  </a:schemeClr>
                </a:gs>
                <a:gs pos="50000">
                  <a:schemeClr val="bg2">
                    <a:lumMod val="90000"/>
                    <a:shade val="67500"/>
                    <a:satMod val="115000"/>
                  </a:schemeClr>
                </a:gs>
                <a:gs pos="100000">
                  <a:schemeClr val="bg2">
                    <a:lumMod val="9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3E4B511-96A2-456F-B896-5E01FA0764FB}"/>
                </a:ext>
              </a:extLst>
            </p:cNvPr>
            <p:cNvSpPr txBox="1"/>
            <p:nvPr/>
          </p:nvSpPr>
          <p:spPr>
            <a:xfrm>
              <a:off x="5311098" y="4988497"/>
              <a:ext cx="856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cs typeface="Times New Roman" pitchFamily="18" charset="0"/>
                </a:rPr>
                <a:t>Peau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709B4E-6DA5-4521-BFBB-F470CBAC2B18}"/>
                </a:ext>
              </a:extLst>
            </p:cNvPr>
            <p:cNvSpPr/>
            <p:nvPr/>
          </p:nvSpPr>
          <p:spPr>
            <a:xfrm>
              <a:off x="6598993" y="5298514"/>
              <a:ext cx="678419" cy="6809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34A9283-0CE8-4D88-A445-283A27619B11}"/>
                </a:ext>
              </a:extLst>
            </p:cNvPr>
            <p:cNvSpPr txBox="1"/>
            <p:nvPr/>
          </p:nvSpPr>
          <p:spPr>
            <a:xfrm>
              <a:off x="6517654" y="4985336"/>
              <a:ext cx="1161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cs typeface="Times New Roman" pitchFamily="18" charset="0"/>
                </a:rPr>
                <a:t>Vêtement</a:t>
              </a:r>
            </a:p>
          </p:txBody>
        </p:sp>
        <p:sp>
          <p:nvSpPr>
            <p:cNvPr id="36" name="Rectangle à coins arrondis 224">
              <a:extLst>
                <a:ext uri="{FF2B5EF4-FFF2-40B4-BE49-F238E27FC236}">
                  <a16:creationId xmlns:a16="http://schemas.microsoft.com/office/drawing/2014/main" id="{340834EE-87F4-42FD-9E3D-1CE93B0909FE}"/>
                </a:ext>
              </a:extLst>
            </p:cNvPr>
            <p:cNvSpPr/>
            <p:nvPr/>
          </p:nvSpPr>
          <p:spPr>
            <a:xfrm>
              <a:off x="5821556" y="4589499"/>
              <a:ext cx="1193114" cy="295846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7AD637A-B914-42B9-B88D-83896DBB896A}"/>
                </a:ext>
              </a:extLst>
            </p:cNvPr>
            <p:cNvSpPr txBox="1"/>
            <p:nvPr/>
          </p:nvSpPr>
          <p:spPr>
            <a:xfrm>
              <a:off x="5758396" y="4539090"/>
              <a:ext cx="1340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Sorption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C1A9378D-B15D-4061-9AC1-F088AF35F6FC}"/>
                </a:ext>
              </a:extLst>
            </p:cNvPr>
            <p:cNvCxnSpPr/>
            <p:nvPr/>
          </p:nvCxnSpPr>
          <p:spPr>
            <a:xfrm>
              <a:off x="6344333" y="4870746"/>
              <a:ext cx="221119" cy="421950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9" name="Rectangle à coins arrondis 227">
              <a:extLst>
                <a:ext uri="{FF2B5EF4-FFF2-40B4-BE49-F238E27FC236}">
                  <a16:creationId xmlns:a16="http://schemas.microsoft.com/office/drawing/2014/main" id="{3DA91FD1-D0F0-4905-8872-F981CD93CB74}"/>
                </a:ext>
              </a:extLst>
            </p:cNvPr>
            <p:cNvSpPr/>
            <p:nvPr/>
          </p:nvSpPr>
          <p:spPr>
            <a:xfrm>
              <a:off x="6565452" y="6165547"/>
              <a:ext cx="1372792" cy="26704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FDCDF8E-91AA-45F2-A0D3-C1BFCF4E124F}"/>
                </a:ext>
              </a:extLst>
            </p:cNvPr>
            <p:cNvSpPr txBox="1"/>
            <p:nvPr/>
          </p:nvSpPr>
          <p:spPr>
            <a:xfrm>
              <a:off x="4802354" y="6063261"/>
              <a:ext cx="1607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Condensation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11DFDD1-9692-4C50-A2D5-F1B5EFD28D68}"/>
                </a:ext>
              </a:extLst>
            </p:cNvPr>
            <p:cNvSpPr txBox="1"/>
            <p:nvPr/>
          </p:nvSpPr>
          <p:spPr>
            <a:xfrm>
              <a:off x="6432020" y="6109001"/>
              <a:ext cx="1652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cs typeface="Times New Roman" pitchFamily="18" charset="0"/>
                </a:rPr>
                <a:t>Diffusion</a:t>
              </a:r>
            </a:p>
          </p:txBody>
        </p:sp>
        <p:sp>
          <p:nvSpPr>
            <p:cNvPr id="42" name="Accolade fermante 41">
              <a:extLst>
                <a:ext uri="{FF2B5EF4-FFF2-40B4-BE49-F238E27FC236}">
                  <a16:creationId xmlns:a16="http://schemas.microsoft.com/office/drawing/2014/main" id="{2C976923-2443-4B0C-ABF1-AED8AAB8D5AD}"/>
                </a:ext>
              </a:extLst>
            </p:cNvPr>
            <p:cNvSpPr/>
            <p:nvPr/>
          </p:nvSpPr>
          <p:spPr>
            <a:xfrm rot="5400000">
              <a:off x="6872632" y="5722499"/>
              <a:ext cx="131140" cy="678419"/>
            </a:xfrm>
            <a:prstGeom prst="rightBrace">
              <a:avLst/>
            </a:prstGeom>
            <a:ln w="95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370B0C50-4A3C-4C61-98C3-BDE4A500C718}"/>
                </a:ext>
              </a:extLst>
            </p:cNvPr>
            <p:cNvCxnSpPr/>
            <p:nvPr/>
          </p:nvCxnSpPr>
          <p:spPr>
            <a:xfrm flipV="1">
              <a:off x="5864041" y="5923929"/>
              <a:ext cx="566525" cy="229885"/>
            </a:xfrm>
            <a:prstGeom prst="straightConnector1">
              <a:avLst/>
            </a:prstGeom>
            <a:ln w="95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30C7E0F-483C-4FBF-B0A1-0C94985F54C1}"/>
                </a:ext>
              </a:extLst>
            </p:cNvPr>
            <p:cNvSpPr txBox="1"/>
            <p:nvPr/>
          </p:nvSpPr>
          <p:spPr>
            <a:xfrm>
              <a:off x="99276" y="4979235"/>
              <a:ext cx="1413508" cy="646331"/>
            </a:xfrm>
            <a:prstGeom prst="rect">
              <a:avLst/>
            </a:prstGeom>
            <a:solidFill>
              <a:srgbClr val="F2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Transferts thermiques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9EB3FDB-E56C-4EAC-B905-FBAB9ED3189A}"/>
                </a:ext>
              </a:extLst>
            </p:cNvPr>
            <p:cNvSpPr txBox="1"/>
            <p:nvPr/>
          </p:nvSpPr>
          <p:spPr>
            <a:xfrm>
              <a:off x="7825742" y="4976874"/>
              <a:ext cx="1327495" cy="646331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Transferts hydriques</a:t>
              </a: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80A5B50C-C634-49F5-8B5B-582BDC55BB24}"/>
                </a:ext>
              </a:extLst>
            </p:cNvPr>
            <p:cNvSpPr/>
            <p:nvPr/>
          </p:nvSpPr>
          <p:spPr>
            <a:xfrm>
              <a:off x="4105317" y="5104725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00DDDD14-48A5-4FD2-9AFC-F48A2AB85E3E}"/>
                </a:ext>
              </a:extLst>
            </p:cNvPr>
            <p:cNvSpPr/>
            <p:nvPr/>
          </p:nvSpPr>
          <p:spPr>
            <a:xfrm>
              <a:off x="4098799" y="5035254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931A1722-484E-4C14-A5F3-4405354A6B1A}"/>
                </a:ext>
              </a:extLst>
            </p:cNvPr>
            <p:cNvSpPr/>
            <p:nvPr/>
          </p:nvSpPr>
          <p:spPr>
            <a:xfrm>
              <a:off x="4068910" y="4971295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8AC6F43D-1D6A-4CFB-ABCD-31EE62612D43}"/>
                </a:ext>
              </a:extLst>
            </p:cNvPr>
            <p:cNvSpPr/>
            <p:nvPr/>
          </p:nvSpPr>
          <p:spPr>
            <a:xfrm>
              <a:off x="4045117" y="4905385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436FEDF8-8E99-4C91-B5C1-1188DFFE25E5}"/>
                </a:ext>
              </a:extLst>
            </p:cNvPr>
            <p:cNvSpPr/>
            <p:nvPr/>
          </p:nvSpPr>
          <p:spPr>
            <a:xfrm>
              <a:off x="6549451" y="5404838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C1C0FD2F-9767-4685-953D-4D4FC8594845}"/>
                </a:ext>
              </a:extLst>
            </p:cNvPr>
            <p:cNvSpPr/>
            <p:nvPr/>
          </p:nvSpPr>
          <p:spPr>
            <a:xfrm>
              <a:off x="6549342" y="5321546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CF6C3472-B752-489D-9FF5-4AAF5F16BA12}"/>
                </a:ext>
              </a:extLst>
            </p:cNvPr>
            <p:cNvSpPr/>
            <p:nvPr/>
          </p:nvSpPr>
          <p:spPr>
            <a:xfrm>
              <a:off x="6549451" y="5490018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3A0E59D-E075-46F7-AE9C-952ADE09047D}"/>
                </a:ext>
              </a:extLst>
            </p:cNvPr>
            <p:cNvSpPr/>
            <p:nvPr/>
          </p:nvSpPr>
          <p:spPr>
            <a:xfrm>
              <a:off x="6552626" y="5549280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D1DF25D-85FF-407C-94AC-8D472B303BB0}"/>
                </a:ext>
              </a:extLst>
            </p:cNvPr>
            <p:cNvSpPr/>
            <p:nvPr/>
          </p:nvSpPr>
          <p:spPr>
            <a:xfrm>
              <a:off x="6545420" y="5659980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E9A619E-8757-47FF-BA8A-2423E52E3D91}"/>
                </a:ext>
              </a:extLst>
            </p:cNvPr>
            <p:cNvSpPr/>
            <p:nvPr/>
          </p:nvSpPr>
          <p:spPr>
            <a:xfrm>
              <a:off x="6545420" y="5773292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0600C4D4-7164-423A-806F-5B45F42A3E89}"/>
                </a:ext>
              </a:extLst>
            </p:cNvPr>
            <p:cNvSpPr/>
            <p:nvPr/>
          </p:nvSpPr>
          <p:spPr>
            <a:xfrm>
              <a:off x="6544269" y="5907070"/>
              <a:ext cx="53682" cy="535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4EB0E7F-4EF0-4065-9050-F4323BAE469C}"/>
                </a:ext>
              </a:extLst>
            </p:cNvPr>
            <p:cNvSpPr/>
            <p:nvPr/>
          </p:nvSpPr>
          <p:spPr>
            <a:xfrm>
              <a:off x="6544270" y="5302401"/>
              <a:ext cx="62436" cy="676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8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2960" y="1525796"/>
            <a:ext cx="11119204" cy="46085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Les Transferts Hydriques se combinent aux Transferts Thermiques (chaleur latente d’évaporation, ruissellement pluie ou transpiration, humidité, …)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Notre champ d’étude : Couplage des Transferts </a:t>
            </a:r>
            <a:r>
              <a:rPr lang="fr-FR" sz="2400" dirty="0" smtClean="0"/>
              <a:t>Thermiques </a:t>
            </a:r>
            <a:r>
              <a:rPr lang="fr-FR" sz="2400" dirty="0"/>
              <a:t>et Transferts </a:t>
            </a:r>
            <a:r>
              <a:rPr lang="fr-FR" sz="2400" dirty="0" smtClean="0"/>
              <a:t>Hydriques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Démarche </a:t>
            </a:r>
            <a:r>
              <a:rPr lang="fr-FR" sz="2400" dirty="0"/>
              <a:t>: Ingénierie classique </a:t>
            </a:r>
          </a:p>
          <a:p>
            <a:endParaRPr lang="fr-FR" sz="2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8" name="Image 17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-2383" y="1"/>
            <a:ext cx="12192000" cy="1325563"/>
          </a:xfrm>
        </p:spPr>
        <p:txBody>
          <a:bodyPr/>
          <a:lstStyle/>
          <a:p>
            <a:pPr algn="ctr"/>
            <a:r>
              <a:rPr lang="fr-FR" sz="2600" b="1" dirty="0" smtClean="0"/>
              <a:t>	</a:t>
            </a:r>
            <a:r>
              <a:rPr lang="fr-FR" sz="2600" b="1" dirty="0" smtClean="0">
                <a:latin typeface="+mn-lt"/>
              </a:rPr>
              <a:t>INTRODUCTION</a:t>
            </a:r>
            <a:endParaRPr lang="fr-FR" sz="2600" b="1" dirty="0">
              <a:latin typeface="+mn-lt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91114" y="4587043"/>
            <a:ext cx="11564952" cy="914399"/>
            <a:chOff x="491114" y="4587043"/>
            <a:chExt cx="11564952" cy="914399"/>
          </a:xfrm>
        </p:grpSpPr>
        <p:grpSp>
          <p:nvGrpSpPr>
            <p:cNvPr id="6" name="Groupe 5"/>
            <p:cNvGrpSpPr/>
            <p:nvPr/>
          </p:nvGrpSpPr>
          <p:grpSpPr>
            <a:xfrm>
              <a:off x="491114" y="4587043"/>
              <a:ext cx="10740765" cy="914399"/>
              <a:chOff x="179388" y="1435100"/>
              <a:chExt cx="10740765" cy="914399"/>
            </a:xfrm>
          </p:grpSpPr>
          <p:sp>
            <p:nvSpPr>
              <p:cNvPr id="7" name="ZoneTexte 2"/>
              <p:cNvSpPr txBox="1">
                <a:spLocks noChangeArrowheads="1"/>
              </p:cNvSpPr>
              <p:nvPr/>
            </p:nvSpPr>
            <p:spPr bwMode="auto">
              <a:xfrm>
                <a:off x="179388" y="1435100"/>
                <a:ext cx="1101392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Analyse</a:t>
                </a:r>
              </a:p>
            </p:txBody>
          </p:sp>
          <p:sp>
            <p:nvSpPr>
              <p:cNvPr id="8" name="ZoneTexte 9"/>
              <p:cNvSpPr txBox="1">
                <a:spLocks noChangeArrowheads="1"/>
              </p:cNvSpPr>
              <p:nvPr/>
            </p:nvSpPr>
            <p:spPr bwMode="auto">
              <a:xfrm>
                <a:off x="2268538" y="1435100"/>
                <a:ext cx="151727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Conception</a:t>
                </a:r>
              </a:p>
            </p:txBody>
          </p:sp>
          <p:sp>
            <p:nvSpPr>
              <p:cNvPr id="9" name="ZoneTexte 10"/>
              <p:cNvSpPr txBox="1">
                <a:spLocks noChangeArrowheads="1"/>
              </p:cNvSpPr>
              <p:nvPr/>
            </p:nvSpPr>
            <p:spPr bwMode="auto">
              <a:xfrm>
                <a:off x="4887913" y="1435100"/>
                <a:ext cx="1477969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Réalisation</a:t>
                </a:r>
              </a:p>
            </p:txBody>
          </p:sp>
          <p:sp>
            <p:nvSpPr>
              <p:cNvPr id="10" name="ZoneTexte 11"/>
              <p:cNvSpPr txBox="1">
                <a:spLocks noChangeArrowheads="1"/>
              </p:cNvSpPr>
              <p:nvPr/>
            </p:nvSpPr>
            <p:spPr bwMode="auto">
              <a:xfrm>
                <a:off x="7370763" y="1435100"/>
                <a:ext cx="19516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2200" b="1" dirty="0">
                    <a:solidFill>
                      <a:schemeClr val="accent5">
                        <a:lumMod val="50000"/>
                      </a:schemeClr>
                    </a:solidFill>
                    <a:latin typeface="+mn-lt"/>
                  </a:rPr>
                  <a:t>Caractérisation</a:t>
                </a:r>
              </a:p>
            </p:txBody>
          </p:sp>
          <p:sp>
            <p:nvSpPr>
              <p:cNvPr id="11" name="Flèche droite 10"/>
              <p:cNvSpPr/>
              <p:nvPr/>
            </p:nvSpPr>
            <p:spPr>
              <a:xfrm>
                <a:off x="1558925" y="1492250"/>
                <a:ext cx="554038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12" name="Flèche droite 11"/>
              <p:cNvSpPr/>
              <p:nvPr/>
            </p:nvSpPr>
            <p:spPr>
              <a:xfrm>
                <a:off x="4186238" y="1492250"/>
                <a:ext cx="554037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13" name="Flèche droite 12"/>
              <p:cNvSpPr/>
              <p:nvPr/>
            </p:nvSpPr>
            <p:spPr>
              <a:xfrm>
                <a:off x="6677025" y="1492250"/>
                <a:ext cx="554038" cy="346075"/>
              </a:xfrm>
              <a:prstGeom prst="rightArrow">
                <a:avLst>
                  <a:gd name="adj1" fmla="val 29343"/>
                  <a:gd name="adj2" fmla="val 5000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/>
              </a:p>
            </p:txBody>
          </p:sp>
          <p:sp>
            <p:nvSpPr>
              <p:cNvPr id="14" name="Demi-tour 13"/>
              <p:cNvSpPr/>
              <p:nvPr/>
            </p:nvSpPr>
            <p:spPr>
              <a:xfrm rot="10800000">
                <a:off x="755649" y="1838324"/>
                <a:ext cx="10164504" cy="511175"/>
              </a:xfrm>
              <a:prstGeom prst="uturnArrow">
                <a:avLst>
                  <a:gd name="adj1" fmla="val 23524"/>
                  <a:gd name="adj2" fmla="val 25000"/>
                  <a:gd name="adj3" fmla="val 25000"/>
                  <a:gd name="adj4" fmla="val 0"/>
                  <a:gd name="adj5" fmla="val 100000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220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0" name="ZoneTexte 11"/>
            <p:cNvSpPr txBox="1">
              <a:spLocks noChangeArrowheads="1"/>
            </p:cNvSpPr>
            <p:nvPr/>
          </p:nvSpPr>
          <p:spPr bwMode="auto">
            <a:xfrm>
              <a:off x="10322322" y="4587043"/>
              <a:ext cx="173374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200" b="1" dirty="0" smtClean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Modélisation</a:t>
              </a:r>
              <a:endParaRPr lang="fr-FR" altLang="fr-FR" sz="2200" b="1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1" name="Flèche droite 20"/>
            <p:cNvSpPr/>
            <p:nvPr/>
          </p:nvSpPr>
          <p:spPr>
            <a:xfrm>
              <a:off x="9654382" y="4629448"/>
              <a:ext cx="554038" cy="346075"/>
            </a:xfrm>
            <a:prstGeom prst="rightArrow">
              <a:avLst>
                <a:gd name="adj1" fmla="val 29343"/>
                <a:gd name="adj2" fmla="val 500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200"/>
            </a:p>
          </p:txBody>
        </p:sp>
      </p:grp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3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latin typeface="+mn-lt"/>
              </a:rPr>
              <a:t>PLAN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4602" y="1290599"/>
            <a:ext cx="8712968" cy="4752528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</a:p>
          <a:p>
            <a:pPr lvl="1"/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Besoins, usages 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200" dirty="0" smtClean="0"/>
          </a:p>
          <a:p>
            <a:endParaRPr lang="fr-FR" sz="2200" dirty="0"/>
          </a:p>
        </p:txBody>
      </p:sp>
      <p:grpSp>
        <p:nvGrpSpPr>
          <p:cNvPr id="8" name="Groupe 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0" name="Image 9" descr="Yncrea_BM_HEI_horizontal_couleurs_CMJN_72dpi (002)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7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0785" y="2155518"/>
            <a:ext cx="84226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Réalisation</a:t>
            </a:r>
          </a:p>
          <a:p>
            <a:pPr lvl="1"/>
            <a:r>
              <a:rPr lang="fr-FR" sz="2200" dirty="0"/>
              <a:t>Textiles rafraîchissant</a:t>
            </a:r>
          </a:p>
          <a:p>
            <a:pPr lvl="1"/>
            <a:r>
              <a:rPr lang="fr-FR" sz="2200" dirty="0"/>
              <a:t>Membrane thermosensible à perméabilité à la vapeur contrôlée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0785" y="343357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Caractérisation</a:t>
            </a:r>
          </a:p>
          <a:p>
            <a:pPr lvl="1"/>
            <a:r>
              <a:rPr lang="fr-FR" sz="2200" dirty="0"/>
              <a:t>Fluxmètre thermique textile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60785" y="4442689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Modélisation / Simulation </a:t>
            </a:r>
          </a:p>
          <a:p>
            <a:pPr lvl="1"/>
            <a:r>
              <a:rPr lang="fr-FR" sz="2200" dirty="0"/>
              <a:t>Projet FLUTEX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0785" y="545180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b="1" dirty="0"/>
              <a:t>Conclusion / Perspectives</a:t>
            </a:r>
          </a:p>
          <a:p>
            <a:pPr lvl="1"/>
            <a:r>
              <a:rPr lang="fr-FR" sz="2200" dirty="0"/>
              <a:t>Projet PHOTOTEX</a:t>
            </a:r>
          </a:p>
        </p:txBody>
      </p:sp>
    </p:spTree>
    <p:extLst>
      <p:ext uri="{BB962C8B-B14F-4D97-AF65-F5344CB8AC3E}">
        <p14:creationId xmlns:p14="http://schemas.microsoft.com/office/powerpoint/2010/main" val="50694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77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>
                <a:latin typeface="+mn-lt"/>
              </a:rPr>
              <a:t>RÉALISATION</a:t>
            </a:r>
            <a:endParaRPr lang="fr-FR" sz="2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7498" y="950371"/>
            <a:ext cx="7705725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i="1" dirty="0" smtClean="0"/>
              <a:t>Textiles rafraîchissants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" y="1345323"/>
            <a:ext cx="3903418" cy="282677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e 12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15" name="Image 14" descr="Yncrea_BM_HEI_horizontal_couleurs_CMJN_72dpi (002)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grpSp>
        <p:nvGrpSpPr>
          <p:cNvPr id="8" name="Groupe 7"/>
          <p:cNvGrpSpPr/>
          <p:nvPr/>
        </p:nvGrpSpPr>
        <p:grpSpPr>
          <a:xfrm>
            <a:off x="352835" y="4151569"/>
            <a:ext cx="5205695" cy="2492358"/>
            <a:chOff x="374754" y="4410612"/>
            <a:chExt cx="5205695" cy="2492358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4425602"/>
              <a:ext cx="3799600" cy="2477368"/>
            </a:xfrm>
            <a:prstGeom prst="rect">
              <a:avLst/>
            </a:prstGeom>
          </p:spPr>
        </p:pic>
        <p:cxnSp>
          <p:nvCxnSpPr>
            <p:cNvPr id="7" name="Connecteur droit 6"/>
            <p:cNvCxnSpPr/>
            <p:nvPr/>
          </p:nvCxnSpPr>
          <p:spPr>
            <a:xfrm>
              <a:off x="374754" y="4410612"/>
              <a:ext cx="520569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286622" y="6579805"/>
            <a:ext cx="119521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G. Bedek</a:t>
            </a:r>
            <a:r>
              <a:rPr lang="fr-FR" sz="1500" i="1" dirty="0"/>
              <a:t>, Elaboration et conception d’une structure textile </a:t>
            </a:r>
            <a:r>
              <a:rPr lang="fr-FR" sz="1500" i="1" dirty="0" smtClean="0"/>
              <a:t>auto-rafraichissante, 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2010.</a:t>
            </a:r>
            <a:endParaRPr lang="fr-FR" sz="1500" i="1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9D9CC-0D91-4D93-A8D7-383A317CE93A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784164" y="1330334"/>
            <a:ext cx="6407836" cy="5026016"/>
            <a:chOff x="5784164" y="1330334"/>
            <a:chExt cx="6407836" cy="502601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71" b="-6"/>
            <a:stretch/>
          </p:blipFill>
          <p:spPr>
            <a:xfrm>
              <a:off x="5784164" y="1420938"/>
              <a:ext cx="6407836" cy="4844808"/>
            </a:xfrm>
            <a:prstGeom prst="rect">
              <a:avLst/>
            </a:prstGeom>
          </p:spPr>
        </p:pic>
        <p:cxnSp>
          <p:nvCxnSpPr>
            <p:cNvPr id="6" name="Connecteur droit 5"/>
            <p:cNvCxnSpPr/>
            <p:nvPr/>
          </p:nvCxnSpPr>
          <p:spPr>
            <a:xfrm>
              <a:off x="5784164" y="1330334"/>
              <a:ext cx="0" cy="50260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780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771D-10E9-41FA-A685-8F9726B7ED95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279576" y="3772768"/>
            <a:ext cx="7632848" cy="14668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279576" y="5869225"/>
            <a:ext cx="7632848" cy="576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021161" y="3856888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639616" y="3811883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711624" y="4505622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079776" y="385755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6096000" y="4289598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079776" y="436160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079776" y="479365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5047075" y="431012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021161" y="478230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104105" y="3783691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131814" y="479365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137890" y="3824415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139494" y="431012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128081" y="4782300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026667" y="406866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904363" y="3772768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8521412" y="4627703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9053389" y="4742174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5173561" y="4000674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2792016" y="3955669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2864024" y="4649408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4232176" y="4001336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6248400" y="4433384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4232176" y="4505392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4232176" y="4937440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5199475" y="4453912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173561" y="4926086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6256505" y="3927477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6284214" y="4937440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290290" y="3968201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291894" y="4453912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280481" y="4926086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8179067" y="4212450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9056763" y="3916554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8673812" y="4771489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9205789" y="4885960"/>
            <a:ext cx="107210" cy="14282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1919536" y="5513734"/>
            <a:ext cx="120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Peau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207569" y="2849438"/>
            <a:ext cx="227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Membrane PU </a:t>
            </a:r>
          </a:p>
          <a:p>
            <a:r>
              <a:rPr lang="fr-FR" dirty="0"/>
              <a:t>+ </a:t>
            </a:r>
          </a:p>
          <a:p>
            <a:r>
              <a:rPr lang="fr-FR" dirty="0"/>
              <a:t>Particules hydrogel</a:t>
            </a:r>
          </a:p>
        </p:txBody>
      </p:sp>
      <p:sp>
        <p:nvSpPr>
          <p:cNvPr id="59" name="Flèche droite 58"/>
          <p:cNvSpPr/>
          <p:nvPr/>
        </p:nvSpPr>
        <p:spPr>
          <a:xfrm>
            <a:off x="2279576" y="2129358"/>
            <a:ext cx="7632848" cy="18002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1549511" y="1709267"/>
            <a:ext cx="2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Conditions normales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8602728" y="1769318"/>
            <a:ext cx="2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Conditions extrêmes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4655840" y="1553294"/>
            <a:ext cx="2952329" cy="43204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Elévation de la température</a:t>
            </a:r>
          </a:p>
        </p:txBody>
      </p:sp>
      <p:sp>
        <p:nvSpPr>
          <p:cNvPr id="63" name="Flèche vers le bas 62"/>
          <p:cNvSpPr/>
          <p:nvPr/>
        </p:nvSpPr>
        <p:spPr>
          <a:xfrm>
            <a:off x="4604023" y="1974364"/>
            <a:ext cx="679699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 vers le bas 63"/>
          <p:cNvSpPr/>
          <p:nvPr/>
        </p:nvSpPr>
        <p:spPr>
          <a:xfrm>
            <a:off x="5792891" y="1974364"/>
            <a:ext cx="679699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lèche vers le bas 64"/>
          <p:cNvSpPr/>
          <p:nvPr/>
        </p:nvSpPr>
        <p:spPr>
          <a:xfrm>
            <a:off x="6908279" y="1974364"/>
            <a:ext cx="679699" cy="8640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à coins arrondis 66"/>
          <p:cNvSpPr/>
          <p:nvPr/>
        </p:nvSpPr>
        <p:spPr>
          <a:xfrm>
            <a:off x="4640762" y="1265262"/>
            <a:ext cx="2983954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Transferts thermiques</a:t>
            </a:r>
          </a:p>
        </p:txBody>
      </p:sp>
      <p:sp>
        <p:nvSpPr>
          <p:cNvPr id="69" name="Rectangle à coins arrondis 68"/>
          <p:cNvSpPr/>
          <p:nvPr/>
        </p:nvSpPr>
        <p:spPr>
          <a:xfrm>
            <a:off x="4604022" y="6476876"/>
            <a:ext cx="2983954" cy="336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Transpiration</a:t>
            </a:r>
          </a:p>
        </p:txBody>
      </p:sp>
      <p:sp>
        <p:nvSpPr>
          <p:cNvPr id="70" name="Flèche vers le bas 69"/>
          <p:cNvSpPr/>
          <p:nvPr/>
        </p:nvSpPr>
        <p:spPr>
          <a:xfrm>
            <a:off x="4232176" y="5297711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lèche vers le bas 70"/>
          <p:cNvSpPr/>
          <p:nvPr/>
        </p:nvSpPr>
        <p:spPr>
          <a:xfrm>
            <a:off x="5227166" y="5297711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lèche vers le bas 71"/>
          <p:cNvSpPr/>
          <p:nvPr/>
        </p:nvSpPr>
        <p:spPr>
          <a:xfrm>
            <a:off x="6225805" y="5279474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 vers le bas 72"/>
          <p:cNvSpPr/>
          <p:nvPr/>
        </p:nvSpPr>
        <p:spPr>
          <a:xfrm>
            <a:off x="7300253" y="5297711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2256717" y="2080841"/>
            <a:ext cx="45719" cy="27705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2099556" y="2357895"/>
            <a:ext cx="42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T°</a:t>
            </a:r>
          </a:p>
        </p:txBody>
      </p:sp>
      <p:sp>
        <p:nvSpPr>
          <p:cNvPr id="76" name="Rectangle à coins arrondis 75"/>
          <p:cNvSpPr/>
          <p:nvPr/>
        </p:nvSpPr>
        <p:spPr>
          <a:xfrm>
            <a:off x="4613168" y="2987067"/>
            <a:ext cx="2974808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Diffusion humidité</a:t>
            </a:r>
          </a:p>
        </p:txBody>
      </p:sp>
      <p:sp>
        <p:nvSpPr>
          <p:cNvPr id="77" name="Flèche vers le bas 76"/>
          <p:cNvSpPr/>
          <p:nvPr/>
        </p:nvSpPr>
        <p:spPr>
          <a:xfrm>
            <a:off x="4053400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lèche vers le bas 77"/>
          <p:cNvSpPr/>
          <p:nvPr/>
        </p:nvSpPr>
        <p:spPr>
          <a:xfrm>
            <a:off x="5027929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lèche vers le bas 78"/>
          <p:cNvSpPr/>
          <p:nvPr/>
        </p:nvSpPr>
        <p:spPr>
          <a:xfrm>
            <a:off x="6071081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lèche vers le bas 79"/>
          <p:cNvSpPr/>
          <p:nvPr/>
        </p:nvSpPr>
        <p:spPr>
          <a:xfrm>
            <a:off x="7108190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à coins arrondis 80"/>
          <p:cNvSpPr/>
          <p:nvPr/>
        </p:nvSpPr>
        <p:spPr>
          <a:xfrm>
            <a:off x="4125879" y="2987067"/>
            <a:ext cx="4013720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Fermeture de la structure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Création ∆</a:t>
            </a:r>
            <a:r>
              <a:rPr lang="fr-FR" dirty="0" err="1">
                <a:solidFill>
                  <a:schemeClr val="tx1"/>
                </a:solidFill>
              </a:rPr>
              <a:t>Pv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2" name="Flèche vers le bas 81"/>
          <p:cNvSpPr/>
          <p:nvPr/>
        </p:nvSpPr>
        <p:spPr>
          <a:xfrm>
            <a:off x="3321794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lèche vers le bas 82"/>
          <p:cNvSpPr/>
          <p:nvPr/>
        </p:nvSpPr>
        <p:spPr>
          <a:xfrm>
            <a:off x="7926740" y="5297711"/>
            <a:ext cx="401509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 vers le bas 83"/>
          <p:cNvSpPr/>
          <p:nvPr/>
        </p:nvSpPr>
        <p:spPr>
          <a:xfrm>
            <a:off x="8071637" y="5297710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lèche vers le bas 84"/>
          <p:cNvSpPr/>
          <p:nvPr/>
        </p:nvSpPr>
        <p:spPr>
          <a:xfrm>
            <a:off x="3446810" y="5297711"/>
            <a:ext cx="152400" cy="49950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Titre 1"/>
          <p:cNvSpPr txBox="1">
            <a:spLocks/>
          </p:cNvSpPr>
          <p:nvPr/>
        </p:nvSpPr>
        <p:spPr>
          <a:xfrm>
            <a:off x="-1" y="181623"/>
            <a:ext cx="121920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 smtClean="0">
                <a:latin typeface="+mn-lt"/>
              </a:rPr>
              <a:t>RÉALISATION</a:t>
            </a:r>
            <a:endParaRPr lang="fr-FR" sz="2600" b="1" dirty="0">
              <a:latin typeface="+mn-lt"/>
            </a:endParaRPr>
          </a:p>
        </p:txBody>
      </p:sp>
      <p:sp>
        <p:nvSpPr>
          <p:cNvPr id="87" name="Espace réservé du contenu 2"/>
          <p:cNvSpPr txBox="1">
            <a:spLocks/>
          </p:cNvSpPr>
          <p:nvPr/>
        </p:nvSpPr>
        <p:spPr>
          <a:xfrm>
            <a:off x="-1" y="810531"/>
            <a:ext cx="12192001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i="1" dirty="0" smtClean="0"/>
              <a:t>    Membrane </a:t>
            </a:r>
            <a:r>
              <a:rPr lang="fr-FR" sz="2400" b="1" i="1" dirty="0"/>
              <a:t>thermosensible à perméabilité à la vapeur contrôlée</a:t>
            </a:r>
          </a:p>
        </p:txBody>
      </p:sp>
      <p:grpSp>
        <p:nvGrpSpPr>
          <p:cNvPr id="88" name="Groupe 87"/>
          <p:cNvGrpSpPr/>
          <p:nvPr/>
        </p:nvGrpSpPr>
        <p:grpSpPr>
          <a:xfrm>
            <a:off x="0" y="1"/>
            <a:ext cx="12192000" cy="772510"/>
            <a:chOff x="0" y="1"/>
            <a:chExt cx="12192000" cy="772510"/>
          </a:xfrm>
        </p:grpSpPr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7570" y="1"/>
              <a:ext cx="1914430" cy="772510"/>
            </a:xfrm>
            <a:prstGeom prst="rect">
              <a:avLst/>
            </a:prstGeom>
          </p:spPr>
        </p:pic>
        <p:pic>
          <p:nvPicPr>
            <p:cNvPr id="90" name="Image 89" descr="Yncrea_BM_HEI_horizontal_couleurs_CMJN_72dpi (002)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60786" cy="772510"/>
            </a:xfrm>
            <a:prstGeom prst="rect">
              <a:avLst/>
            </a:prstGeom>
            <a:noFill/>
          </p:spPr>
        </p:pic>
      </p:grpSp>
      <p:sp>
        <p:nvSpPr>
          <p:cNvPr id="91" name="Rectangle 90"/>
          <p:cNvSpPr/>
          <p:nvPr/>
        </p:nvSpPr>
        <p:spPr>
          <a:xfrm rot="16200000">
            <a:off x="-2612039" y="3524139"/>
            <a:ext cx="59590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 smtClean="0"/>
              <a:t>A. </a:t>
            </a:r>
            <a:r>
              <a:rPr lang="fr-FR" sz="1500" i="1" dirty="0"/>
              <a:t>Morel, G</a:t>
            </a:r>
            <a:r>
              <a:rPr lang="fr-FR" sz="1500" i="1" dirty="0" smtClean="0"/>
              <a:t>estion des transferts thermiques et hydriques au sein d’une structure multicouche textile – développement d’une membrane pour application EPI, l’Université des Sciences et Technologies de </a:t>
            </a:r>
            <a:r>
              <a:rPr lang="fr-FR" sz="1500" i="1" dirty="0"/>
              <a:t>L</a:t>
            </a:r>
            <a:r>
              <a:rPr lang="fr-FR" sz="1500" i="1" dirty="0" smtClean="0"/>
              <a:t>ille </a:t>
            </a:r>
            <a:r>
              <a:rPr lang="fr-FR" sz="1500" i="1" dirty="0"/>
              <a:t>1</a:t>
            </a:r>
            <a:r>
              <a:rPr lang="fr-FR" sz="1500" i="1" dirty="0" smtClean="0"/>
              <a:t>, 2014.</a:t>
            </a:r>
            <a:endParaRPr lang="fr-FR" sz="1500" i="1" dirty="0"/>
          </a:p>
        </p:txBody>
      </p:sp>
    </p:spTree>
    <p:extLst>
      <p:ext uri="{BB962C8B-B14F-4D97-AF65-F5344CB8AC3E}">
        <p14:creationId xmlns:p14="http://schemas.microsoft.com/office/powerpoint/2010/main" val="294447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162 L 1.25E-6 0.16041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-1.25E-6 0.15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162 L -0.00403 0.16041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14838 L 1.25E-6 0.46157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64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0.14838 L -0.00403 0.46319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4838 L -1.25E-6 0.46319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5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1713 L 4.58333E-6 -0.267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1713 L 3.95833E-6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713 L 2.91667E-6 -0.2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713 L 1.875E-6 -0.267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25 -1.11111E-6 " pathEditMode="relative" rAng="0" ptsTypes="AA">
                                      <p:cBhvr>
                                        <p:cTn id="9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25 -1.85185E-6 " pathEditMode="relative" rAng="0" ptsTypes="AA">
                                      <p:cBhvr>
                                        <p:cTn id="99" dur="2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3726 L 1.875E-6 -0.21274 " pathEditMode="relative" rAng="0" ptsTypes="AA">
                                      <p:cBhvr>
                                        <p:cTn id="120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3726 L 3.95833E-6 -0.21274 " pathEditMode="relative" rAng="0" ptsTypes="AA">
                                      <p:cBhvr>
                                        <p:cTn id="122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3726 L -2.91667E-6 -0.21274 " pathEditMode="relative" rAng="0" ptsTypes="AA">
                                      <p:cBhvr>
                                        <p:cTn id="124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3726 L 0.01211 -0.21274 " pathEditMode="relative" rAng="0" ptsTypes="AA">
                                      <p:cBhvr>
                                        <p:cTn id="1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9" grpId="0" animBg="1"/>
      <p:bldP spid="60" grpId="0"/>
      <p:bldP spid="61" grpId="0"/>
      <p:bldP spid="62" grpId="0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7" grpId="0" animBg="1"/>
      <p:bldP spid="67" grpId="1" animBg="1"/>
      <p:bldP spid="69" grpId="0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5" grpId="0"/>
      <p:bldP spid="75" grpId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3" grpId="0" animBg="1"/>
      <p:bldP spid="84" grpId="0" animBg="1"/>
      <p:bldP spid="84" grpId="1" animBg="1"/>
      <p:bldP spid="85" grpId="0" animBg="1"/>
      <p:bldP spid="85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1505</Words>
  <Application>Microsoft Office PowerPoint</Application>
  <PresentationFormat>Grand écran</PresentationFormat>
  <Paragraphs>382</Paragraphs>
  <Slides>29</Slides>
  <Notes>4</Notes>
  <HiddenSlides>8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Cambria Math</vt:lpstr>
      <vt:lpstr>Gill Sans</vt:lpstr>
      <vt:lpstr>Mangal</vt:lpstr>
      <vt:lpstr>Tahoma</vt:lpstr>
      <vt:lpstr>Times New Roman</vt:lpstr>
      <vt:lpstr>Wingdings</vt:lpstr>
      <vt:lpstr>Thème Office</vt:lpstr>
      <vt:lpstr>Présentation PowerPoint</vt:lpstr>
      <vt:lpstr>EVOLUTION TEMPORELLE DE L’ACTIVITÉ RECHERCHE</vt:lpstr>
      <vt:lpstr> INTRODUCTION</vt:lpstr>
      <vt:lpstr> INTRODUCTION</vt:lpstr>
      <vt:lpstr> INTRODUCTION</vt:lpstr>
      <vt:lpstr> INTRODUCTION</vt:lpstr>
      <vt:lpstr>PLAN</vt:lpstr>
      <vt:lpstr>RÉALISATION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EVOLUTION TEMPORELLE DE LA THÉMATIQUE</vt:lpstr>
      <vt:lpstr>EVOLUTION TEMPORELLE DE LA THÉMATIQUE</vt:lpstr>
      <vt:lpstr>INTRODUCTION</vt:lpstr>
      <vt:lpstr>CONCEPTION / RÉALISATION</vt:lpstr>
      <vt:lpstr>CONCEPTION / RÉALISATION</vt:lpstr>
      <vt:lpstr>CONCEPTION / RÉALISATION</vt:lpstr>
      <vt:lpstr>MODÉLISATION / SIMULATION</vt:lpstr>
      <vt:lpstr>Confort Thermique :  Impact du Couplage Transfert Hydrique  et du Transfert Thermique</vt:lpstr>
    </vt:vector>
  </TitlesOfParts>
  <Company>hei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Hayriye GIDIK</dc:creator>
  <cp:lastModifiedBy>Hayriye GIDIK</cp:lastModifiedBy>
  <cp:revision>68</cp:revision>
  <dcterms:created xsi:type="dcterms:W3CDTF">2019-06-20T10:01:10Z</dcterms:created>
  <dcterms:modified xsi:type="dcterms:W3CDTF">2019-09-09T14:22:29Z</dcterms:modified>
</cp:coreProperties>
</file>