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43" r:id="rId3"/>
    <p:sldId id="290" r:id="rId4"/>
    <p:sldId id="263" r:id="rId5"/>
    <p:sldId id="258" r:id="rId6"/>
    <p:sldId id="324" r:id="rId7"/>
    <p:sldId id="337" r:id="rId8"/>
    <p:sldId id="338" r:id="rId9"/>
    <p:sldId id="284" r:id="rId10"/>
    <p:sldId id="259" r:id="rId11"/>
    <p:sldId id="347" r:id="rId12"/>
    <p:sldId id="351" r:id="rId13"/>
    <p:sldId id="352" r:id="rId14"/>
    <p:sldId id="361" r:id="rId15"/>
    <p:sldId id="339" r:id="rId16"/>
    <p:sldId id="260" r:id="rId17"/>
    <p:sldId id="340" r:id="rId18"/>
    <p:sldId id="341" r:id="rId19"/>
    <p:sldId id="306" r:id="rId20"/>
    <p:sldId id="334" r:id="rId21"/>
    <p:sldId id="342" r:id="rId22"/>
    <p:sldId id="296" r:id="rId23"/>
    <p:sldId id="262" r:id="rId24"/>
    <p:sldId id="360" r:id="rId25"/>
    <p:sldId id="344" r:id="rId26"/>
    <p:sldId id="349" r:id="rId27"/>
    <p:sldId id="345" r:id="rId28"/>
    <p:sldId id="34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4658"/>
  </p:normalViewPr>
  <p:slideViewPr>
    <p:cSldViewPr snapToGrid="0" snapToObjects="1">
      <p:cViewPr varScale="1">
        <p:scale>
          <a:sx n="103" d="100"/>
          <a:sy n="103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oenraad:Desktop:Calculation%20biobased%20econom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Sheet1!$G$5</c:f>
              <c:strCache>
                <c:ptCount val="1"/>
                <c:pt idx="0">
                  <c:v>Proteïne</c:v>
                </c:pt>
              </c:strCache>
            </c:strRef>
          </c:tx>
          <c:invertIfNegative val="0"/>
          <c:cat>
            <c:strRef>
              <c:f>Sheet1!$H$4:$I$4</c:f>
              <c:strCache>
                <c:ptCount val="2"/>
                <c:pt idx="0">
                  <c:v>Controle</c:v>
                </c:pt>
                <c:pt idx="1">
                  <c:v>N tekort</c:v>
                </c:pt>
              </c:strCache>
            </c:strRef>
          </c:cat>
          <c:val>
            <c:numRef>
              <c:f>Sheet1!$H$5:$I$5</c:f>
              <c:numCache>
                <c:formatCode>General</c:formatCode>
                <c:ptCount val="2"/>
                <c:pt idx="0">
                  <c:v>36.5</c:v>
                </c:pt>
                <c:pt idx="1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C-1F4D-9B4A-6EF5A6AA5D06}"/>
            </c:ext>
          </c:extLst>
        </c:ser>
        <c:ser>
          <c:idx val="1"/>
          <c:order val="1"/>
          <c:tx>
            <c:strRef>
              <c:f>Sheet1!$G$6</c:f>
              <c:strCache>
                <c:ptCount val="1"/>
                <c:pt idx="0">
                  <c:v>Suikers</c:v>
                </c:pt>
              </c:strCache>
            </c:strRef>
          </c:tx>
          <c:invertIfNegative val="0"/>
          <c:cat>
            <c:strRef>
              <c:f>Sheet1!$H$4:$I$4</c:f>
              <c:strCache>
                <c:ptCount val="2"/>
                <c:pt idx="0">
                  <c:v>Controle</c:v>
                </c:pt>
                <c:pt idx="1">
                  <c:v>N tekort</c:v>
                </c:pt>
              </c:strCache>
            </c:strRef>
          </c:cat>
          <c:val>
            <c:numRef>
              <c:f>Sheet1!$H$6:$I$6</c:f>
              <c:numCache>
                <c:formatCode>General</c:formatCode>
                <c:ptCount val="2"/>
                <c:pt idx="0">
                  <c:v>13.5</c:v>
                </c:pt>
                <c:pt idx="1">
                  <c:v>73.7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0C-1F4D-9B4A-6EF5A6AA5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7245880"/>
        <c:axId val="-2125741816"/>
      </c:barChart>
      <c:catAx>
        <c:axId val="2107245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5741816"/>
        <c:crosses val="autoZero"/>
        <c:auto val="1"/>
        <c:lblAlgn val="ctr"/>
        <c:lblOffset val="100"/>
        <c:noMultiLvlLbl val="0"/>
      </c:catAx>
      <c:valAx>
        <c:axId val="-2125741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072458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F1422-602E-1146-AA1F-E0F1D48FDCE8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CD5D0-7CE5-B345-AF88-7A77D2225CD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55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biomass for a wide variety of plant species, but so</a:t>
            </a:r>
            <a:r>
              <a:rPr lang="en-US" baseline="0" dirty="0"/>
              <a:t> far we almost exclusively use terrestrial plants. There Is also plants life in the oceans = microalgae, microscopic plants growing near the surface of our oceans and lakes. It’s important: about half of the biomass produced on this planet is produced by these microalgae. There is a wide diversity to choose from: they are a evolutionary old group, metabolic diversity is much higher than for land plants.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371BC-D874-2A4B-B9F0-28742BC345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371BC-D874-2A4B-B9F0-28742BC345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2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 </a:t>
            </a:r>
            <a:r>
              <a:rPr lang="en-US" dirty="0" err="1"/>
              <a:t>suspnesions</a:t>
            </a:r>
            <a:r>
              <a:rPr lang="en-US" dirty="0"/>
              <a:t> stabilized by negative surface charge of microalgae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F3557-AEA8-1B4E-88E8-B9004B1D5D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0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production of microalgae for high-value products: technologies are too expensive</a:t>
            </a:r>
            <a:r>
              <a:rPr lang="en-US" baseline="0" dirty="0"/>
              <a:t> for fuel production.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F3557-AEA8-1B4E-88E8-B9004B1D5D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8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 process needs to be optimized, just as we did for conventional agriculture.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F3557-AEA8-1B4E-88E8-B9004B1D5D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7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6D62-2C41-2F40-9D71-0C368F50D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E3937-9E42-3746-85CC-EF3D51417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87E76-5B5A-3541-A6BA-E975E5F3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B1A86-8841-BA4C-9C4D-20181656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C0B6E-1E62-E749-87C8-57BD4A61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879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26C9-03D5-3845-B0EE-498AFED6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D8D30-CC6F-E046-8F38-A7B868905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CA30C-9888-BF4A-810E-7B99E4B6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7700A-6CAD-8A42-8E20-4AA844C5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09D4-E7DB-BD4A-97A8-F5D649E0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18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505DBE-8447-7B4C-865B-AD3755F40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E2EF3-E48E-7A46-8304-10D761342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057DA-C879-EB41-B294-6913667F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A1A36-B8A3-3B47-A7C8-F9263099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E608-294F-854B-BE53-CA2B0FD8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208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4C02-DF89-F547-B766-4E2FFEAF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4AC2-2FD1-CB40-B3B4-4B2F3D44A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5B006-C1FB-1D47-A722-4A8B53C8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FFB4-F181-B545-BEBB-000C976E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7194D-53F7-B141-8B0C-BEC4D62B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471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D71D-3537-174B-B3DC-EA4DE11E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BE62C-C098-924E-8A46-9105FE039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4A477-21B6-644C-947F-E3D6C1E9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55A20-AA9E-7540-9BA6-78C24C10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DC0B6-3B49-5848-A5F2-D8F31E60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07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3F4F-1706-D349-8D5E-B5032B0D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6EB74-AA7B-474F-B47B-E0A311102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49BA6-C34F-0B4C-8EA6-CD68EEFCF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586F8-9E46-3646-A410-EFF279AD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057E5-1144-2A4E-99D2-42DF6401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CB8A4-2FF2-8949-B366-07493A07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20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674C-FFC8-1242-A080-3C6AFED45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C7951-7C8B-1D43-A29F-01564F68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4ADD6-E355-B647-A5E0-9A2E2D92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9642C-10B6-C44B-9382-17FA38426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B85D0-D74B-C645-8AC2-8FF0127C7F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84776-B2B0-0D42-BD2F-FC169BD9E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09CC0-63B2-8A4F-877B-DCE506366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6CB8C1-8379-6645-95FF-90DDD245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76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3D4F-6ACD-7344-AAE2-AE3E5280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87679F-D891-5C45-84B6-DEABAD140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683C6-7338-914B-A9C8-EFF7BF47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92D4A-B8A8-FF47-9BE5-4AD4AEFB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3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A8156-CCF6-654D-8C5A-85423FF7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D8A2B-7678-DF44-AE63-7B765C4B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171AB-84BB-7244-8D3D-4D8865EE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23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6D20-6D88-0E4D-B888-4EB07C2B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70A15-230A-454C-9205-73CE63022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446EC-733D-3D4E-A622-FEC1C53A4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9C38-314E-0341-93AD-EFF52E75C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8D406-EFEC-C549-AA3C-79620BEE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24FB5-BEFA-FD43-B9FE-59AF9168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34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8C82-F6D5-3A42-8344-861586A66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380AB-6388-B24D-8553-9A365B314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7CD20-E258-9B4C-A3D5-5B048EAD2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4051C-ABCA-6347-8B82-BF6ADC67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77130-4433-E746-B012-CF4974B5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DA25-ED2E-724C-9BDD-63FDD38E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66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10F712-D90A-734F-8A31-193633B7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FBAAA-DDAD-784C-AEF8-9074EEB12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97AD1-82DD-1E4C-A098-40ADB7753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C8E7D-CB13-0A4A-B43D-826A346676BE}" type="datetimeFigureOut">
              <a:rPr lang="nl-NL" smtClean="0"/>
              <a:t>13-09-18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39BF2-B64D-CA4A-84D3-718B2424A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5EFBD-8E4C-AB4C-A877-8002EA3F9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4BC4D-4DE5-664D-A240-732D98C54B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50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hyperlink" Target="http://images.google.com/imgres?imgurl=http://www.tayforth.co.uk/images/MembersEquipment/Round%20Baler%203.jpg&amp;imgrefurl=http://www.tayforth.co.uk/cereal.htm&amp;usg=__5W5Lvv3r5GBNUTvxDPF43cKVtMg=&amp;h=586&amp;w=823&amp;sz=108&amp;hl=en&amp;start=3&amp;sig2=kv7_wx5tn7x_TLvvLqy_cA&amp;um=1&amp;tbnid=uAlGT1VqO7WRmM:&amp;tbnh=103&amp;tbnw=144&amp;prev=/images?q=round+baler&amp;hl=en&amp;rls=com.microsoft:en-gb:IE-SearchBox&amp;sa=X&amp;um=1&amp;ei=gjjOSp-EOcLH-QbR-pGQAw" TargetMode="External"/><Relationship Id="rId18" Type="http://schemas.openxmlformats.org/officeDocument/2006/relationships/image" Target="../media/image50.jpeg"/><Relationship Id="rId26" Type="http://schemas.openxmlformats.org/officeDocument/2006/relationships/image" Target="../media/image54.jpeg"/><Relationship Id="rId39" Type="http://schemas.openxmlformats.org/officeDocument/2006/relationships/hyperlink" Target="http://images.google.com/imgres?imgurl=http://trevor-hopkins.com/lyndesfarne/horse-cart3.jpg&amp;imgrefurl=http://trevor-hopkins.com/lyndesfarne/war-bridge-ch10.html&amp;usg=__jEdF3mzPmG6_hPmZm0lLR5J_luA=&amp;h=129&amp;w=188&amp;sz=13&amp;hl=en&amp;start=14&amp;sig2=O1QIxDiA31w8yrN8GlJl6Q&amp;um=1&amp;tbnid=Qr4jrJ3Vk2JupM:&amp;tbnh=70&amp;tbnw=102&amp;prev=/images?q=horse+cart+harvest&amp;hl=en&amp;rls=com.microsoft:en-gb:IE-SearchBox&amp;um=1&amp;ei=Ij3OSvKfHs7W-Qa2p7CCCg" TargetMode="External"/><Relationship Id="rId21" Type="http://schemas.openxmlformats.org/officeDocument/2006/relationships/hyperlink" Target="http://images.google.com/imgres?imgurl=http://img.alibaba.com/photo/100116544/Symaga_Grain_Storage_Silo.jpg&amp;imgrefurl=http://www.alibaba.com/product/ukkmenon-100116544-100572178/Symaga_Grain_Storage_Silo.html&amp;usg=__PFH-P2FEU-0RuF6Ch-_h0EWzXwo=&amp;h=384&amp;w=649&amp;sz=26&amp;hl=en&amp;start=21&amp;sig2=L3dqR7_7PXhIJ4pADIHfdQ&amp;um=1&amp;tbnid=jLxWYauk542X9M:&amp;tbnh=81&amp;tbnw=137&amp;prev=/images?q=storage+silo&amp;hl=en&amp;rls=com.microsoft:en-gb:IE-SearchBox&amp;um=1&amp;ei=gjnOSoLoJ8id-Aav44yFAw" TargetMode="External"/><Relationship Id="rId34" Type="http://schemas.openxmlformats.org/officeDocument/2006/relationships/image" Target="../media/image58.jpeg"/><Relationship Id="rId42" Type="http://schemas.openxmlformats.org/officeDocument/2006/relationships/image" Target="../media/image62.jpeg"/><Relationship Id="rId47" Type="http://schemas.openxmlformats.org/officeDocument/2006/relationships/hyperlink" Target="http://images.google.com/imgres?imgurl=http://d.yimg.com/us.yimg.com/p/ap/20071213/capt.f4e58ac0a6a54d7e83ce0271320fcbd0.mideast_israel_palestinians_world_bank_jrl119.jpg&amp;imgrefurl=http://islam.trivuz.com/forums/showthread.php?tid=101&amp;page=10&amp;usg=__FtIibD8iv_019i3yHT1xmYIY_Bs=&amp;h=279&amp;w=409&amp;sz=89&amp;hl=en&amp;start=6&amp;sig2=sDXiCpK7cKfz5-53WT11SQ&amp;um=1&amp;tbnid=M2DfJu6rbM9vIM:&amp;tbnh=85&amp;tbnw=125&amp;prev=/images?q=donkey+flour+bags&amp;hl=en&amp;rls=com.microsoft:en-gb:IE-SearchBox&amp;um=1&amp;ei=S0HOSoiVGJDp-AbZucWEAw" TargetMode="External"/><Relationship Id="rId50" Type="http://schemas.openxmlformats.org/officeDocument/2006/relationships/image" Target="../media/image66.jpeg"/><Relationship Id="rId7" Type="http://schemas.openxmlformats.org/officeDocument/2006/relationships/hyperlink" Target="http://images.google.com/imgres?imgurl=http://www.frontierag.co.uk/common/uploaded_files/11896973/500029_11896973_tractor%20fert.jpg&amp;imgrefurl=http://www.frontierag.co.uk/frontier/pages/page.jhtml?page_id=12000084&amp;section_name=100003&amp;usg=__VUvRYexWydXdfOTq0yZyRVavGac=&amp;h=194&amp;w=312&amp;sz=80&amp;hl=en&amp;start=3&amp;sig2=cYxq-GC1jRSeEdgb1_0oEQ&amp;um=1&amp;tbnid=jv_rgG7vZGRu9M:&amp;tbnh=73&amp;tbnw=117&amp;prev=/images?q=tractor+fertiliser&amp;hl=en&amp;rls=com.microsoft:en-gb:IE-SearchBox&amp;um=1&amp;ei=_DfOSpLLJsLH-QbR-pGQAw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jpeg"/><Relationship Id="rId29" Type="http://schemas.openxmlformats.org/officeDocument/2006/relationships/hyperlink" Target="http://images.google.com/imgres?imgurl=http://www.rewlach.org.uk/scandocs/plough13.gif&amp;imgrefurl=http://www.rewlach.org.uk/hist/geogintro.html&amp;usg=__Nl434tpxw_DWOrpcHOgneWMHh4U=&amp;h=510&amp;w=729&amp;sz=69&amp;hl=en&amp;start=5&amp;sig2=ARHZ0Jut5uCdBEIh-Grohw&amp;um=1&amp;tbnid=dvaugmscR1n1MM:&amp;tbnh=99&amp;tbnw=141&amp;prev=/images?q=sowing+by+hand&amp;hl=en&amp;rls=com.microsoft:en-gb:IE-SearchBox&amp;um=1&amp;ei=ujrOSsntDszV-Qbn86SJAw" TargetMode="External"/><Relationship Id="rId11" Type="http://schemas.openxmlformats.org/officeDocument/2006/relationships/hyperlink" Target="http://images.google.com/imgres?imgurl=http://www.ecy.wa.gov/programs/air/images/Combinebe.jpg&amp;imgrefurl=http://www.ecy.wa.gov/programs/air/aginfo/agricultural_homepage.htm&amp;usg=__o1xYoeLAyAS1EARZoDRY4yllNjE=&amp;h=392&amp;w=600&amp;sz=54&amp;hl=en&amp;start=1&amp;sig2=xY4jbys2PpfXM778yutoOw&amp;um=1&amp;tbnid=wyalJ6aj8gkzqM:&amp;tbnh=88&amp;tbnw=135&amp;prev=/images?q=wheat+tractor&amp;hl=en&amp;rls=com.microsoft:en-gb:IE-SearchBox&amp;um=1&amp;ei=RDjOSvjhC8Hm-QaplZyKAw" TargetMode="External"/><Relationship Id="rId24" Type="http://schemas.openxmlformats.org/officeDocument/2006/relationships/image" Target="../media/image53.jpeg"/><Relationship Id="rId32" Type="http://schemas.openxmlformats.org/officeDocument/2006/relationships/image" Target="../media/image57.jpeg"/><Relationship Id="rId37" Type="http://schemas.openxmlformats.org/officeDocument/2006/relationships/hyperlink" Target="http://images.google.com/imgres?imgurl=http://www.nandyala.org/mahanandi/images/stonegrainmill/isurayyi1.jpg&amp;imgrefurl=http://www.nandyala.org/mahanandi/archives/2007/08/03/mahanandi-selections-grain-mill/&amp;usg=__HYMvRq-asCsJu6mv7hnUADHO5vA=&amp;h=341&amp;w=455&amp;sz=44&amp;hl=en&amp;start=164&amp;sig2=Pq3m9miLrgXdLYTabUkW5w&amp;um=1&amp;tbnid=F3OBZKucyYz1BM:&amp;tbnh=96&amp;tbnw=128&amp;prev=/images?q=traditional+wheat+mill&amp;ndsp=21&amp;hl=en&amp;rls=com.microsoft:en-gb:IE-SearchBox&amp;sa=N&amp;start=147&amp;um=1&amp;ei=DT3OSoGvDdPJ-QblqJCJAw" TargetMode="External"/><Relationship Id="rId40" Type="http://schemas.openxmlformats.org/officeDocument/2006/relationships/image" Target="../media/image61.jpeg"/><Relationship Id="rId45" Type="http://schemas.openxmlformats.org/officeDocument/2006/relationships/hyperlink" Target="http://images.google.com/imgres?imgurl=http://beginningwithbread.files.wordpress.com/2008/05/buckwheat-sourdough.jpg&amp;imgrefurl=http://beginningwithbread.wordpress.com/2008/05/21/buckwheat-sourdough/&amp;usg=__xoIkg92ytP61cXiExVQ6gRE_CTQ=&amp;h=1536&amp;w=2048&amp;sz=1681&amp;hl=en&amp;start=48&amp;sig2=EzD2Mxp5zyCv-I_3B8T8NA&amp;um=1&amp;tbnid=-fShsBxdORd8DM:&amp;tbnh=113&amp;tbnw=150&amp;prev=/images?q=hand-made+bread&amp;ndsp=21&amp;hl=en&amp;rls=com.microsoft:en-gb:IE-SearchBox&amp;sa=N&amp;start=42&amp;um=1&amp;ei=HT_OSui2Dc2S-gbo24GKAw" TargetMode="External"/><Relationship Id="rId5" Type="http://schemas.openxmlformats.org/officeDocument/2006/relationships/hyperlink" Target="http://images.google.com/imgres?imgurl=http://www.tayforth.co.uk/images/MembersEquipment/5%20Furrow%20Plough%20with%20Furrow%20Press%202.jpg&amp;imgrefurl=http://www.tayforth.co.uk/PLOUGH.HTM&amp;usg=__0SNmHIdCsBd30e92NUc46f-ieGc=&amp;h=570&amp;w=827&amp;sz=115&amp;hl=en&amp;start=4&amp;sig2=epxioC4zfX3vPTl0W4-FVA&amp;um=1&amp;tbnid=BIhObre66dYViM:&amp;tbnh=99&amp;tbnw=144&amp;prev=/images?q=plough&amp;hl=en&amp;rls=com.microsoft:en-gb:IE-SearchBox&amp;um=1&amp;ei=uTfOSrr3C8Xv-Qb20a2CAw" TargetMode="External"/><Relationship Id="rId15" Type="http://schemas.openxmlformats.org/officeDocument/2006/relationships/hyperlink" Target="http://images.google.com/imgres?imgurl=http://scriblerus.net/kunkelfruit/images/thumb/8/80/Wheat_mill.jpg/400px-Wheat_mill.jpg&amp;imgrefurl=http://scriblerus.net/kunkelfruit/index.php?title=McDonald's_Big_Mac&amp;usg=___x5qtMzGFv3XHmpf1ed6tkwcVvI=&amp;h=300&amp;w=400&amp;sz=32&amp;hl=en&amp;start=4&amp;sig2=NVSXEfaHXCKFkM8uiHJMFQ&amp;um=1&amp;tbnid=7Cwi6SX6iTFjDM:&amp;tbnh=93&amp;tbnw=124&amp;prev=/images?q=wheat+mill&amp;hl=en&amp;rls=com.microsoft:en-gb:IE-SearchBox&amp;um=1&amp;ei=pTjOSuXIOYrr-AbHq6SIAw" TargetMode="External"/><Relationship Id="rId23" Type="http://schemas.openxmlformats.org/officeDocument/2006/relationships/hyperlink" Target="http://images.google.com/imgres?imgurl=http://imagecache5.art.com/p/LRG/26/2678/PCAUD00Z/carol-werner-wheat-and-wheat-products.jpg&amp;imgrefurl=http://www.art.com/products/p13808875-sa-i2757416/carol-mike-werner-wheat-and-wheat-products.htm&amp;usg=__51Ezj9eMRv4sa7x6ruL1pQ_Huz8=&amp;h=300&amp;w=400&amp;sz=53&amp;hl=en&amp;start=1&amp;sig2=u9UMtmYEG96xVE8cQW-K7g&amp;um=1&amp;tbnid=Bs7O7-eMTc9jYM:&amp;tbnh=93&amp;tbnw=124&amp;prev=/images?q=wheat+products&amp;hl=en&amp;rls=com.microsoft:en-gb:IE-SearchBox&amp;um=1&amp;ei=vTnOSvmyKYzp-AbE18mHAw" TargetMode="External"/><Relationship Id="rId28" Type="http://schemas.openxmlformats.org/officeDocument/2006/relationships/image" Target="../media/image55.jpeg"/><Relationship Id="rId36" Type="http://schemas.openxmlformats.org/officeDocument/2006/relationships/image" Target="../media/image59.jpeg"/><Relationship Id="rId49" Type="http://schemas.openxmlformats.org/officeDocument/2006/relationships/hyperlink" Target="http://images.google.com/imgres?imgurl=http://www.royalindustriesinc.com/images/bakeware/roy%20ws%2012.jpg&amp;imgrefurl=http://www.royalindustriesinc.com/index.php?main_page=index&amp;cPath=8_171&amp;usg=__3SGRMz8Q_b9mxtfhFhxR21UeygE=&amp;h=267&amp;w=300&amp;sz=10&amp;hl=en&amp;start=2&amp;sig2=duehzFklROY5ON34WAGOmA&amp;um=1&amp;tbnid=CH9SP8QJ1PpLsM:&amp;tbnh=103&amp;tbnw=116&amp;prev=/images?q=flour+sieve&amp;hl=en&amp;rls=com.microsoft:en-gb:IE-SearchBox&amp;um=1&amp;ei=lEHOSticAsqF-Qb2w7GGAw" TargetMode="External"/><Relationship Id="rId10" Type="http://schemas.openxmlformats.org/officeDocument/2006/relationships/image" Target="../media/image46.jpeg"/><Relationship Id="rId19" Type="http://schemas.openxmlformats.org/officeDocument/2006/relationships/hyperlink" Target="http://images.google.com/imgres?imgurl=http://www.made-in-china.com/image/2f0j00CvdQMlFyyLbPM/The-Low-fat-Corn-Flour-Processing-Plant.jpg&amp;imgrefurl=http://sjzafricachina.en.made-in-china.com/product/bewnolNyMuhL/China-The-Low-fat-Corn-Flour-Processing-Plant.html&amp;usg=__TNHjpHxODz-TqgBG7sHiMGBSres=&amp;h=470&amp;w=698&amp;sz=91&amp;hl=en&amp;start=7&amp;sig2=FSX4Pi36wkj2BsygM417Uw&amp;um=1&amp;tbnid=UnHbl6VSo4iOPM:&amp;tbnh=94&amp;tbnw=139&amp;prev=/images?q=flour+processing&amp;hl=en&amp;rls=com.microsoft:en-gb:IE-SearchBox&amp;um=1&amp;ei=EDnOSpSNKY3r-AbOy6yKAw" TargetMode="External"/><Relationship Id="rId31" Type="http://schemas.openxmlformats.org/officeDocument/2006/relationships/hyperlink" Target="http://images.google.com/imgres?imgurl=http://archive.idrc.ca/library/document/086613/page68a.jpg&amp;imgrefurl=http://archive.idrc.ca/library/document/086613/chap6_e.html&amp;usg=__jWnP-NRgB3uESSODidFJ_vYAGTE=&amp;h=247&amp;w=364&amp;sz=25&amp;hl=en&amp;start=30&amp;sig2=4VCX61xNQxegUTRoXuthAw&amp;um=1&amp;tbnid=mlvAvV3yauxs-M:&amp;tbnh=82&amp;tbnw=121&amp;prev=/images?q=weeding+by+hand&amp;ndsp=21&amp;hl=en&amp;rls=com.microsoft:en-gb:IE-SearchBox&amp;sa=N&amp;start=21&amp;um=1&amp;ei=3DvOSt3QKsn4-AaYtpmEAw" TargetMode="External"/><Relationship Id="rId44" Type="http://schemas.openxmlformats.org/officeDocument/2006/relationships/image" Target="../media/image63.jpeg"/><Relationship Id="rId4" Type="http://schemas.openxmlformats.org/officeDocument/2006/relationships/image" Target="../media/image43.jpeg"/><Relationship Id="rId9" Type="http://schemas.openxmlformats.org/officeDocument/2006/relationships/hyperlink" Target="http://images.google.com/imgres?imgurl=http://attra.ncat.org/images/soilborne/tractor.jpg&amp;imgrefurl=http://attra.ncat.org/attra-pub/soilborne.html&amp;usg=__PE7Y1MaLmCa6QQVUjV02oR7BoCM=&amp;h=162&amp;w=275&amp;sz=8&amp;hl=en&amp;start=6&amp;sig2=cu5o72mO5olYvTlfQncg3g&amp;um=1&amp;tbnid=Ay8gKSLo7A7s4M:&amp;tbnh=67&amp;tbnw=114&amp;prev=/images?q=tractor+spraying&amp;hl=en&amp;rls=com.microsoft:en-gb:IE-SearchBox&amp;um=1&amp;ei=KjjOSpPfOcP3-AaN-pGMAw" TargetMode="External"/><Relationship Id="rId14" Type="http://schemas.openxmlformats.org/officeDocument/2006/relationships/image" Target="../media/image48.jpeg"/><Relationship Id="rId22" Type="http://schemas.openxmlformats.org/officeDocument/2006/relationships/image" Target="../media/image52.jpeg"/><Relationship Id="rId27" Type="http://schemas.openxmlformats.org/officeDocument/2006/relationships/hyperlink" Target="http://images.google.com/imgres?imgurl=http://raclibrary.files.wordpress.com/2007/07/early-ploughing-demonstration.jpg&amp;imgrefurl=http://raclibrary.wordpress.com/2007/07/&amp;usg=__IFA6jbHUBY8y22hiQd5BiZSkNys=&amp;h=2141&amp;w=3057&amp;sz=1867&amp;hl=en&amp;start=37&amp;sig2=hw0xNyPqHCbe0HhjporFAg&amp;um=1&amp;tbnid=rCPpP_fovcsOPM:&amp;tbnh=105&amp;tbnw=150&amp;prev=/images?q=ploughing+drawing&amp;ndsp=21&amp;hl=en&amp;rls=com.microsoft:en-gb:IE-SearchBox&amp;sa=N&amp;start=21&amp;um=1&amp;ei=ijrOSv6kGorr-AbHq6SIAw" TargetMode="External"/><Relationship Id="rId30" Type="http://schemas.openxmlformats.org/officeDocument/2006/relationships/image" Target="../media/image56.jpeg"/><Relationship Id="rId35" Type="http://schemas.openxmlformats.org/officeDocument/2006/relationships/hyperlink" Target="http://images.google.com/imgres?imgurl=http://bp2.blogger.com/_oHUoyZVys0g/RtdyrTUQ2sI/AAAAAAAAAMc/rbUkvGXY2BM/s400/August+29th,+ploughing,+grain+harvesting+027.jpg&amp;imgrefurl=http://borealedgefarm.blogspot.com/2007/08/hand-harvesting-oats.html&amp;usg=__4Mi-aWb6e4L2RSxvLk1gmu-oeGo=&amp;h=300&amp;w=400&amp;sz=36&amp;hl=en&amp;start=4&amp;sig2=NzX8MdIFMNKGAOBGDbbAfw&amp;um=1&amp;tbnid=h6GwyeHlmLRPOM:&amp;tbnh=93&amp;tbnw=124&amp;prev=/images?q=harvesting+by+hand&amp;ndsp=21&amp;hl=en&amp;rls=com.microsoft:en-gb:IE-SearchBox&amp;um=1&amp;ei=hTzOSsHCJYXS-QaE_JyHAw" TargetMode="External"/><Relationship Id="rId43" Type="http://schemas.openxmlformats.org/officeDocument/2006/relationships/hyperlink" Target="http://www.grassrootsolutions.com/heritage-wheat/wheattypes2.gif" TargetMode="External"/><Relationship Id="rId48" Type="http://schemas.openxmlformats.org/officeDocument/2006/relationships/image" Target="../media/image65.jpeg"/><Relationship Id="rId8" Type="http://schemas.openxmlformats.org/officeDocument/2006/relationships/image" Target="../media/image45.jpeg"/><Relationship Id="rId3" Type="http://schemas.openxmlformats.org/officeDocument/2006/relationships/hyperlink" Target="http://images.google.com/imgres?imgurl=http://upload.wikimedia.org/wikipedia/commons/4/4c/Sowing_machine_Nordsten.jpg&amp;imgrefurl=http://commons.wikimedia.org/wiki/File:Sowing_machine_Nordsten.jpg&amp;usg=__JuPuOEHuhCAG4I1MNm7iVm3Chko=&amp;h=501&amp;w=800&amp;sz=446&amp;hl=en&amp;start=3&amp;sig2=Q8sSFVFsAc7jxoLbhE6JWQ&amp;um=1&amp;tbnid=FmDBzm8G4ZRYPM:&amp;tbnh=90&amp;tbnw=143&amp;prev=/images?q=sowing+machine&amp;hl=en&amp;rls=com.microsoft:en-gb:IE-SearchBox&amp;sa=N&amp;um=1&amp;ei=lzfOStjoBIGi-AbcnpiCAw" TargetMode="External"/><Relationship Id="rId12" Type="http://schemas.openxmlformats.org/officeDocument/2006/relationships/image" Target="../media/image47.jpeg"/><Relationship Id="rId17" Type="http://schemas.openxmlformats.org/officeDocument/2006/relationships/hyperlink" Target="http://images.google.com/imgres?imgurl=http://www.digitaljournal.com/img/8/7/8/i/5/4/1/o/wheat.jpg&amp;imgrefurl=http://www.digitaljournal.com/article/276000&amp;usg=__1Z8LtTnFR2ULXDui8bPTKt4izMc=&amp;h=600&amp;w=800&amp;sz=105&amp;hl=en&amp;start=11&amp;sig2=4bIXubfNt5-w0GpVzSwJBQ&amp;um=1&amp;tbnid=vtMnCbAgiCWg3M:&amp;tbnh=107&amp;tbnw=143&amp;prev=/images?q=wheat+gmo&amp;hl=en&amp;rls=com.microsoft:en-gb:IE-SearchBox&amp;um=1&amp;ei=vDjOSrmkJo3Q-QbkpLGQAw" TargetMode="External"/><Relationship Id="rId25" Type="http://schemas.openxmlformats.org/officeDocument/2006/relationships/hyperlink" Target="http://images.google.com/imgres?imgurl=http://www.algistbruggeman.be/uploads//KEUKEN_LR.jpg&amp;imgrefurl=http://www.algistbruggeman.be/en/intro/Quality.aspx&amp;usg=__Q3GXuSwThHCeHTze7VCfxjgzXxA=&amp;h=216&amp;w=281&amp;sz=21&amp;hl=en&amp;start=50&amp;sig2=iKmZfz9xbWHOleYLUUz6OQ&amp;um=1&amp;tbnid=uIT0hLNjEdHvsM:&amp;tbnh=88&amp;tbnw=114&amp;prev=/images?q=industrial+bakery&amp;ndsp=21&amp;hl=en&amp;rls=com.microsoft:en-gb:IE-SearchBox&amp;sa=N&amp;start=42&amp;um=1&amp;ei=KzrOSqPTAo2D-QaK7vGAAw" TargetMode="External"/><Relationship Id="rId33" Type="http://schemas.openxmlformats.org/officeDocument/2006/relationships/hyperlink" Target="http://www.rootsweb.ancestry.com/~lamadiso/histphotos/ladeltaproject/fertilizing.jpg" TargetMode="External"/><Relationship Id="rId38" Type="http://schemas.openxmlformats.org/officeDocument/2006/relationships/image" Target="../media/image60.jpeg"/><Relationship Id="rId46" Type="http://schemas.openxmlformats.org/officeDocument/2006/relationships/image" Target="../media/image64.jpeg"/><Relationship Id="rId20" Type="http://schemas.openxmlformats.org/officeDocument/2006/relationships/image" Target="../media/image51.jpeg"/><Relationship Id="rId41" Type="http://schemas.openxmlformats.org/officeDocument/2006/relationships/hyperlink" Target="http://images.google.com/imgres?imgurl=http://2.bp.blogspot.com/_C1EPAkx1iC8/SPSm0lgtQNI/AAAAAAAAGbE/gqlT9gJtF14/s400/classic+oven.JPG&amp;imgrefurl=http://mahaguru58.blogspot.com/2008_10_01_archive.html&amp;usg=__i9OvjQd8iR_8XwXqBh1K5BRyEd0=&amp;h=300&amp;w=400&amp;sz=33&amp;hl=en&amp;start=11&amp;sig2=n3VJ-Sr8t5Dsi--x-hzZHg&amp;um=1&amp;tbnid=LZOFd950_cuKWM:&amp;tbnh=93&amp;tbnw=124&amp;prev=/images?q=traditional+oven&amp;hl=en&amp;rls=com.microsoft:en-gb:IE-SearchBox&amp;um=1&amp;ei=ST3OSonVJI3u-QalpLGSA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4148-18C6-504C-ABD3-2A55ECEF3E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the microalgae production process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E746E-15E9-174A-AE1C-88A10CF06A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Koenraad </a:t>
            </a:r>
            <a:r>
              <a:rPr lang="nl-NL" dirty="0" err="1"/>
              <a:t>Muylaert</a:t>
            </a:r>
            <a:endParaRPr lang="nl-NL" dirty="0"/>
          </a:p>
        </p:txBody>
      </p:sp>
      <p:pic>
        <p:nvPicPr>
          <p:cNvPr id="4" name="Picture 3" descr="log kulak.png">
            <a:extLst>
              <a:ext uri="{FF2B5EF4-FFF2-40B4-BE49-F238E27FC236}">
                <a16:creationId xmlns:a16="http://schemas.microsoft.com/office/drawing/2014/main" id="{1F763033-8A5B-754B-B044-C7C1928558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47" y="5789016"/>
            <a:ext cx="3669066" cy="76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4A88C0-91B2-F940-A0A9-AE5A72E66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4263462"/>
            <a:ext cx="5196707" cy="25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1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763072" y="2482855"/>
            <a:ext cx="4532458" cy="4291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Biomass composition of microalgae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205" y="2624032"/>
            <a:ext cx="2954307" cy="4098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35" t="4892" r="26801" b="3147"/>
          <a:stretch/>
        </p:blipFill>
        <p:spPr>
          <a:xfrm>
            <a:off x="4922860" y="5096844"/>
            <a:ext cx="1351516" cy="1380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0" t="3970" r="19851" b="2967"/>
          <a:stretch/>
        </p:blipFill>
        <p:spPr>
          <a:xfrm>
            <a:off x="5163156" y="3092586"/>
            <a:ext cx="686116" cy="61811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63071" y="1202167"/>
            <a:ext cx="1093734" cy="1246366"/>
            <a:chOff x="239071" y="1236489"/>
            <a:chExt cx="1093734" cy="1246366"/>
          </a:xfrm>
        </p:grpSpPr>
        <p:sp>
          <p:nvSpPr>
            <p:cNvPr id="7" name="Rectangle 6"/>
            <p:cNvSpPr/>
            <p:nvPr/>
          </p:nvSpPr>
          <p:spPr>
            <a:xfrm>
              <a:off x="239071" y="1287399"/>
              <a:ext cx="212401" cy="229319"/>
            </a:xfrm>
            <a:prstGeom prst="rect">
              <a:avLst/>
            </a:prstGeom>
            <a:solidFill>
              <a:srgbClr val="52801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1003" y="1586699"/>
              <a:ext cx="212401" cy="2293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2935" y="1886000"/>
              <a:ext cx="212401" cy="22931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4867" y="2185300"/>
              <a:ext cx="212401" cy="2293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9094" y="1236489"/>
              <a:ext cx="574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fibre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1026" y="1545700"/>
              <a:ext cx="621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lipids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2958" y="1845000"/>
              <a:ext cx="719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sugars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890" y="2144301"/>
              <a:ext cx="7979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protein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4372548" y="5835666"/>
            <a:ext cx="550312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842673" y="3573417"/>
            <a:ext cx="1337647" cy="1164145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686" y="2808705"/>
            <a:ext cx="2999537" cy="3822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24" t="4892" r="25338" b="3464"/>
          <a:stretch/>
        </p:blipFill>
        <p:spPr>
          <a:xfrm>
            <a:off x="8637024" y="2614495"/>
            <a:ext cx="1711089" cy="16242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47930" y="2486815"/>
            <a:ext cx="4018396" cy="4291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94022" y="1959483"/>
            <a:ext cx="1230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soybean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47130" y="1940299"/>
            <a:ext cx="156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microalgae</a:t>
            </a:r>
          </a:p>
        </p:txBody>
      </p:sp>
    </p:spTree>
    <p:extLst>
      <p:ext uri="{BB962C8B-B14F-4D97-AF65-F5344CB8AC3E}">
        <p14:creationId xmlns:p14="http://schemas.microsoft.com/office/powerpoint/2010/main" val="182726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1086-6990-7147-98EF-A5F8009A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Biomass</a:t>
            </a:r>
            <a:r>
              <a:rPr lang="nl-NL" dirty="0"/>
              <a:t> </a:t>
            </a:r>
            <a:r>
              <a:rPr lang="nl-NL" dirty="0" err="1"/>
              <a:t>composition</a:t>
            </a:r>
            <a:endParaRPr lang="nl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1EE059-DF18-6B49-83AD-C8322E8A8F65}"/>
              </a:ext>
            </a:extLst>
          </p:cNvPr>
          <p:cNvSpPr/>
          <p:nvPr/>
        </p:nvSpPr>
        <p:spPr>
          <a:xfrm>
            <a:off x="4584357" y="2718487"/>
            <a:ext cx="2125362" cy="186587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17AC36-A1CA-CB47-A481-850C913B9B6F}"/>
              </a:ext>
            </a:extLst>
          </p:cNvPr>
          <p:cNvSpPr/>
          <p:nvPr/>
        </p:nvSpPr>
        <p:spPr>
          <a:xfrm>
            <a:off x="5146591" y="2940908"/>
            <a:ext cx="1353064" cy="8773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90F4CC-8F2A-2B48-8E47-6F762AD5819C}"/>
              </a:ext>
            </a:extLst>
          </p:cNvPr>
          <p:cNvSpPr/>
          <p:nvPr/>
        </p:nvSpPr>
        <p:spPr>
          <a:xfrm>
            <a:off x="5467866" y="3957250"/>
            <a:ext cx="710514" cy="4880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295AF6-F1F6-AA4F-AAFF-8DE9FD1A4AB6}"/>
              </a:ext>
            </a:extLst>
          </p:cNvPr>
          <p:cNvSpPr/>
          <p:nvPr/>
        </p:nvSpPr>
        <p:spPr>
          <a:xfrm>
            <a:off x="4704837" y="3662235"/>
            <a:ext cx="710514" cy="488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D2A3E-0FD6-0248-B568-8BE1A46B4243}"/>
              </a:ext>
            </a:extLst>
          </p:cNvPr>
          <p:cNvSpPr txBox="1"/>
          <p:nvPr/>
        </p:nvSpPr>
        <p:spPr>
          <a:xfrm>
            <a:off x="1752620" y="2337929"/>
            <a:ext cx="215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NO</a:t>
            </a:r>
            <a:r>
              <a:rPr lang="nl-NL" sz="3600" baseline="-25000" dirty="0"/>
              <a:t>3</a:t>
            </a:r>
            <a:r>
              <a:rPr lang="nl-NL" sz="3600" baseline="30000" dirty="0"/>
              <a:t>-</a:t>
            </a:r>
            <a:r>
              <a:rPr lang="nl-NL" sz="3600" dirty="0"/>
              <a:t>, NH</a:t>
            </a:r>
            <a:r>
              <a:rPr lang="nl-NL" sz="3600" baseline="-25000" dirty="0"/>
              <a:t>4</a:t>
            </a:r>
            <a:r>
              <a:rPr lang="nl-NL" sz="3600" baseline="300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B643D-1E55-CB44-8D84-56913DACE085}"/>
              </a:ext>
            </a:extLst>
          </p:cNvPr>
          <p:cNvSpPr txBox="1"/>
          <p:nvPr/>
        </p:nvSpPr>
        <p:spPr>
          <a:xfrm>
            <a:off x="2194046" y="4306326"/>
            <a:ext cx="88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CO</a:t>
            </a:r>
            <a:r>
              <a:rPr lang="nl-NL" sz="3600" baseline="-25000" dirty="0"/>
              <a:t>2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173EB80-C275-5341-8D8F-819EAF1C28C0}"/>
              </a:ext>
            </a:extLst>
          </p:cNvPr>
          <p:cNvSpPr/>
          <p:nvPr/>
        </p:nvSpPr>
        <p:spPr>
          <a:xfrm>
            <a:off x="3698026" y="3379572"/>
            <a:ext cx="415497" cy="438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B6DC391-200E-4F40-86DA-325987DFC605}"/>
              </a:ext>
            </a:extLst>
          </p:cNvPr>
          <p:cNvSpPr/>
          <p:nvPr/>
        </p:nvSpPr>
        <p:spPr>
          <a:xfrm>
            <a:off x="7254457" y="3387295"/>
            <a:ext cx="415497" cy="438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5DBA96-7D62-B244-A3B3-16AB5770B054}"/>
              </a:ext>
            </a:extLst>
          </p:cNvPr>
          <p:cNvSpPr txBox="1"/>
          <p:nvPr/>
        </p:nvSpPr>
        <p:spPr>
          <a:xfrm>
            <a:off x="8518069" y="2231402"/>
            <a:ext cx="156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proteins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0C11C-6C8C-0149-BC43-12C72871C174}"/>
              </a:ext>
            </a:extLst>
          </p:cNvPr>
          <p:cNvSpPr txBox="1"/>
          <p:nvPr/>
        </p:nvSpPr>
        <p:spPr>
          <a:xfrm>
            <a:off x="14959913" y="2188163"/>
            <a:ext cx="156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95057-B208-DB4A-9C61-ED7B85E204C8}"/>
              </a:ext>
            </a:extLst>
          </p:cNvPr>
          <p:cNvSpPr txBox="1"/>
          <p:nvPr/>
        </p:nvSpPr>
        <p:spPr>
          <a:xfrm>
            <a:off x="8678562" y="3094907"/>
            <a:ext cx="1240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/>
              <a:t>sugars</a:t>
            </a:r>
            <a:endParaRPr lang="nl-NL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FCD4E1-4AC3-5B47-9CB7-5B4486C30907}"/>
              </a:ext>
            </a:extLst>
          </p:cNvPr>
          <p:cNvSpPr txBox="1"/>
          <p:nvPr/>
        </p:nvSpPr>
        <p:spPr>
          <a:xfrm>
            <a:off x="8839054" y="4047804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/>
              <a:t>lipids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46993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>
            <a:off x="4085529" y="4185971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669101" y="4657771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69960" y="3772137"/>
            <a:ext cx="1157882" cy="1188000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082537" y="3958875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Down Arrow 7"/>
          <p:cNvSpPr/>
          <p:nvPr/>
        </p:nvSpPr>
        <p:spPr>
          <a:xfrm>
            <a:off x="3279497" y="4799202"/>
            <a:ext cx="541590" cy="298783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17600"/>
            <a:ext cx="8229600" cy="546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Growth under sufficient N supply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80691" y="3734788"/>
            <a:ext cx="1139206" cy="1120436"/>
          </a:xfrm>
          <a:prstGeom prst="roundRect">
            <a:avLst/>
          </a:prstGeom>
          <a:solidFill>
            <a:srgbClr val="47CD4B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/>
          <p:cNvSpPr/>
          <p:nvPr/>
        </p:nvSpPr>
        <p:spPr>
          <a:xfrm>
            <a:off x="2383075" y="2997168"/>
            <a:ext cx="597617" cy="728284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4141" y="2609162"/>
            <a:ext cx="643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light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9959" y="5058454"/>
            <a:ext cx="60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0832" y="504196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83494" y="3796168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NADPH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4626" y="3596113"/>
            <a:ext cx="312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é</a:t>
            </a:r>
            <a:endParaRPr lang="en-US" sz="2000" dirty="0"/>
          </a:p>
        </p:txBody>
      </p:sp>
      <p:sp>
        <p:nvSpPr>
          <p:cNvPr id="14" name="Circular Arrow 13"/>
          <p:cNvSpPr/>
          <p:nvPr/>
        </p:nvSpPr>
        <p:spPr>
          <a:xfrm>
            <a:off x="5763342" y="3846835"/>
            <a:ext cx="968135" cy="816295"/>
          </a:xfrm>
          <a:prstGeom prst="circular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ular Arrow 14"/>
          <p:cNvSpPr/>
          <p:nvPr/>
        </p:nvSpPr>
        <p:spPr>
          <a:xfrm rot="10800000">
            <a:off x="5763342" y="4052247"/>
            <a:ext cx="968135" cy="816295"/>
          </a:xfrm>
          <a:prstGeom prst="circular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4858" y="5803959"/>
            <a:ext cx="199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Photosynthetic light reactions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4482" y="5803331"/>
            <a:ext cx="199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Photosynthetic dark reactions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5332217" y="3961883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39312" y="4484756"/>
            <a:ext cx="97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glucose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86487" y="4023264"/>
            <a:ext cx="590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ATP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335209" y="4188979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ent Arrow 24"/>
          <p:cNvSpPr/>
          <p:nvPr/>
        </p:nvSpPr>
        <p:spPr>
          <a:xfrm>
            <a:off x="4754863" y="2609162"/>
            <a:ext cx="298808" cy="1116290"/>
          </a:xfrm>
          <a:prstGeom prst="ben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65139" y="1866140"/>
            <a:ext cx="223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Amino acid synthesis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20160" y="2459770"/>
            <a:ext cx="685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  <a:r>
              <a:rPr lang="en-US" sz="2000" baseline="-25000" dirty="0"/>
              <a:t>3</a:t>
            </a:r>
            <a:r>
              <a:rPr lang="en-US" sz="2000" baseline="30000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69622" y="2478444"/>
            <a:ext cx="681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NH</a:t>
            </a:r>
            <a:r>
              <a:rPr lang="en-US" sz="2000" baseline="-25000" dirty="0"/>
              <a:t>4</a:t>
            </a:r>
            <a:r>
              <a:rPr lang="en-US" sz="2000" baseline="30000" dirty="0"/>
              <a:t>+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878206" y="2627836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6854104" y="2630605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53872" y="2478444"/>
            <a:ext cx="1233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glutamine</a:t>
            </a:r>
            <a:endParaRPr lang="en-US" sz="2000" baseline="30000" dirty="0"/>
          </a:p>
        </p:txBody>
      </p:sp>
      <p:sp>
        <p:nvSpPr>
          <p:cNvPr id="32" name="Rounded Rectangle 31"/>
          <p:cNvSpPr/>
          <p:nvPr/>
        </p:nvSpPr>
        <p:spPr>
          <a:xfrm>
            <a:off x="5220160" y="2310168"/>
            <a:ext cx="3267592" cy="7738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825398" y="4116887"/>
            <a:ext cx="812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Calvin</a:t>
            </a:r>
          </a:p>
        </p:txBody>
      </p:sp>
      <p:sp>
        <p:nvSpPr>
          <p:cNvPr id="34" name="Right Brace 33"/>
          <p:cNvSpPr/>
          <p:nvPr/>
        </p:nvSpPr>
        <p:spPr>
          <a:xfrm>
            <a:off x="8487753" y="2705301"/>
            <a:ext cx="263673" cy="2032524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788773" y="351070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PROTEINS</a:t>
            </a:r>
          </a:p>
        </p:txBody>
      </p:sp>
      <p:sp>
        <p:nvSpPr>
          <p:cNvPr id="39" name="Freeform 38"/>
          <p:cNvSpPr/>
          <p:nvPr/>
        </p:nvSpPr>
        <p:spPr>
          <a:xfrm>
            <a:off x="3466255" y="3940200"/>
            <a:ext cx="5845437" cy="1624631"/>
          </a:xfrm>
          <a:custGeom>
            <a:avLst/>
            <a:gdLst>
              <a:gd name="connsiteX0" fmla="*/ 5845437 w 5845437"/>
              <a:gd name="connsiteY0" fmla="*/ 0 h 1624631"/>
              <a:gd name="connsiteX1" fmla="*/ 5845437 w 5845437"/>
              <a:gd name="connsiteY1" fmla="*/ 1605958 h 1624631"/>
              <a:gd name="connsiteX2" fmla="*/ 0 w 5845437"/>
              <a:gd name="connsiteY2" fmla="*/ 1624631 h 1624631"/>
              <a:gd name="connsiteX3" fmla="*/ 0 w 5845437"/>
              <a:gd name="connsiteY3" fmla="*/ 1307175 h 16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5437" h="1624631">
                <a:moveTo>
                  <a:pt x="5845437" y="0"/>
                </a:moveTo>
                <a:lnTo>
                  <a:pt x="5845437" y="1605958"/>
                </a:lnTo>
                <a:lnTo>
                  <a:pt x="0" y="1624631"/>
                </a:lnTo>
                <a:lnTo>
                  <a:pt x="0" y="1307175"/>
                </a:ln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6244325" y="5247374"/>
            <a:ext cx="0" cy="31745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841610" y="68800"/>
            <a:ext cx="8229600" cy="8294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 supply and biomass composition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D57E990D-DA78-D945-AE4D-E59854B5BB15}"/>
              </a:ext>
            </a:extLst>
          </p:cNvPr>
          <p:cNvSpPr/>
          <p:nvPr/>
        </p:nvSpPr>
        <p:spPr>
          <a:xfrm>
            <a:off x="5499275" y="4700475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81C1B2-C0CF-B04D-A88A-F9F7274D19F8}"/>
              </a:ext>
            </a:extLst>
          </p:cNvPr>
          <p:cNvSpPr txBox="1"/>
          <p:nvPr/>
        </p:nvSpPr>
        <p:spPr>
          <a:xfrm>
            <a:off x="4996344" y="4587887"/>
            <a:ext cx="575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224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>
            <a:off x="4085529" y="4185971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669101" y="4657771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69960" y="3772137"/>
            <a:ext cx="1157882" cy="1188000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082537" y="3958875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Down Arrow 7"/>
          <p:cNvSpPr/>
          <p:nvPr/>
        </p:nvSpPr>
        <p:spPr>
          <a:xfrm>
            <a:off x="3279497" y="4799202"/>
            <a:ext cx="541590" cy="298783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17600"/>
            <a:ext cx="8229600" cy="546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Growth under N limitation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80691" y="3734788"/>
            <a:ext cx="1139206" cy="1120436"/>
          </a:xfrm>
          <a:prstGeom prst="roundRect">
            <a:avLst/>
          </a:prstGeom>
          <a:solidFill>
            <a:srgbClr val="47CD4B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/>
          <p:cNvSpPr/>
          <p:nvPr/>
        </p:nvSpPr>
        <p:spPr>
          <a:xfrm>
            <a:off x="2383075" y="2997168"/>
            <a:ext cx="597617" cy="728284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4141" y="2609162"/>
            <a:ext cx="643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light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9959" y="5058454"/>
            <a:ext cx="60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0832" y="504196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83494" y="3796168"/>
            <a:ext cx="94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NADPH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4626" y="3596113"/>
            <a:ext cx="312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é</a:t>
            </a:r>
            <a:endParaRPr lang="en-US" sz="2000" dirty="0"/>
          </a:p>
        </p:txBody>
      </p:sp>
      <p:sp>
        <p:nvSpPr>
          <p:cNvPr id="14" name="Circular Arrow 13"/>
          <p:cNvSpPr/>
          <p:nvPr/>
        </p:nvSpPr>
        <p:spPr>
          <a:xfrm>
            <a:off x="5763342" y="3846835"/>
            <a:ext cx="968135" cy="816295"/>
          </a:xfrm>
          <a:prstGeom prst="circular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ular Arrow 14"/>
          <p:cNvSpPr/>
          <p:nvPr/>
        </p:nvSpPr>
        <p:spPr>
          <a:xfrm rot="10800000">
            <a:off x="5763342" y="4052247"/>
            <a:ext cx="968135" cy="816295"/>
          </a:xfrm>
          <a:prstGeom prst="circular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4858" y="5803959"/>
            <a:ext cx="199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Photosynthetic light reactions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4482" y="5803331"/>
            <a:ext cx="199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Photosynthetic dark reactions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5332217" y="3961883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39312" y="4484756"/>
            <a:ext cx="97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glucose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86487" y="4023264"/>
            <a:ext cx="590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ATP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335209" y="4188979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825398" y="4116887"/>
            <a:ext cx="812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Calvin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8034661" y="4660779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432392" y="4512302"/>
            <a:ext cx="1847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starch/glycogen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841610" y="68800"/>
            <a:ext cx="8229600" cy="8294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 supply and biomass composition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DB5076E-F01B-944B-9CDF-14E90DD41AC2}"/>
              </a:ext>
            </a:extLst>
          </p:cNvPr>
          <p:cNvSpPr/>
          <p:nvPr/>
        </p:nvSpPr>
        <p:spPr>
          <a:xfrm>
            <a:off x="5474561" y="4700475"/>
            <a:ext cx="317483" cy="130718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773CB1-7B40-F94E-952C-529B874D15F2}"/>
              </a:ext>
            </a:extLst>
          </p:cNvPr>
          <p:cNvSpPr txBox="1"/>
          <p:nvPr/>
        </p:nvSpPr>
        <p:spPr>
          <a:xfrm>
            <a:off x="4971630" y="4587887"/>
            <a:ext cx="575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075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1086-6990-7147-98EF-A5F8009A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Biomass</a:t>
            </a:r>
            <a:r>
              <a:rPr lang="nl-NL" dirty="0"/>
              <a:t> </a:t>
            </a:r>
            <a:r>
              <a:rPr lang="nl-NL" dirty="0" err="1"/>
              <a:t>composition</a:t>
            </a:r>
            <a:endParaRPr lang="nl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1EE059-DF18-6B49-83AD-C8322E8A8F65}"/>
              </a:ext>
            </a:extLst>
          </p:cNvPr>
          <p:cNvSpPr/>
          <p:nvPr/>
        </p:nvSpPr>
        <p:spPr>
          <a:xfrm>
            <a:off x="6553200" y="1089672"/>
            <a:ext cx="2125362" cy="186587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17AC36-A1CA-CB47-A481-850C913B9B6F}"/>
              </a:ext>
            </a:extLst>
          </p:cNvPr>
          <p:cNvSpPr/>
          <p:nvPr/>
        </p:nvSpPr>
        <p:spPr>
          <a:xfrm>
            <a:off x="6919784" y="1186249"/>
            <a:ext cx="1548714" cy="1003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90F4CC-8F2A-2B48-8E47-6F762AD5819C}"/>
              </a:ext>
            </a:extLst>
          </p:cNvPr>
          <p:cNvSpPr/>
          <p:nvPr/>
        </p:nvSpPr>
        <p:spPr>
          <a:xfrm>
            <a:off x="7436709" y="2328435"/>
            <a:ext cx="710514" cy="4880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295AF6-F1F6-AA4F-AAFF-8DE9FD1A4AB6}"/>
              </a:ext>
            </a:extLst>
          </p:cNvPr>
          <p:cNvSpPr/>
          <p:nvPr/>
        </p:nvSpPr>
        <p:spPr>
          <a:xfrm>
            <a:off x="6726195" y="2117510"/>
            <a:ext cx="710514" cy="488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D2A3E-0FD6-0248-B568-8BE1A46B4243}"/>
              </a:ext>
            </a:extLst>
          </p:cNvPr>
          <p:cNvSpPr txBox="1"/>
          <p:nvPr/>
        </p:nvSpPr>
        <p:spPr>
          <a:xfrm>
            <a:off x="571222" y="1888798"/>
            <a:ext cx="310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high N, low CO</a:t>
            </a:r>
            <a:r>
              <a:rPr lang="nl-NL" sz="3600" baseline="-25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B643D-1E55-CB44-8D84-56913DACE085}"/>
              </a:ext>
            </a:extLst>
          </p:cNvPr>
          <p:cNvSpPr txBox="1"/>
          <p:nvPr/>
        </p:nvSpPr>
        <p:spPr>
          <a:xfrm>
            <a:off x="782162" y="4451177"/>
            <a:ext cx="310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low N, high CO</a:t>
            </a:r>
            <a:r>
              <a:rPr lang="nl-NL" sz="3600" baseline="-25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5DBA96-7D62-B244-A3B3-16AB5770B054}"/>
              </a:ext>
            </a:extLst>
          </p:cNvPr>
          <p:cNvSpPr txBox="1"/>
          <p:nvPr/>
        </p:nvSpPr>
        <p:spPr>
          <a:xfrm>
            <a:off x="9837571" y="1539424"/>
            <a:ext cx="156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proteins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0C11C-6C8C-0149-BC43-12C72871C174}"/>
              </a:ext>
            </a:extLst>
          </p:cNvPr>
          <p:cNvSpPr txBox="1"/>
          <p:nvPr/>
        </p:nvSpPr>
        <p:spPr>
          <a:xfrm>
            <a:off x="14959913" y="2188163"/>
            <a:ext cx="156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95057-B208-DB4A-9C61-ED7B85E204C8}"/>
              </a:ext>
            </a:extLst>
          </p:cNvPr>
          <p:cNvSpPr txBox="1"/>
          <p:nvPr/>
        </p:nvSpPr>
        <p:spPr>
          <a:xfrm>
            <a:off x="9998064" y="2402929"/>
            <a:ext cx="1240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>
                <a:solidFill>
                  <a:srgbClr val="0070C0"/>
                </a:solidFill>
              </a:rPr>
              <a:t>sugars</a:t>
            </a:r>
            <a:endParaRPr lang="nl-NL" sz="32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FCD4E1-4AC3-5B47-9CB7-5B4486C30907}"/>
              </a:ext>
            </a:extLst>
          </p:cNvPr>
          <p:cNvSpPr txBox="1"/>
          <p:nvPr/>
        </p:nvSpPr>
        <p:spPr>
          <a:xfrm>
            <a:off x="10158556" y="3355826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>
                <a:solidFill>
                  <a:srgbClr val="FFFF00"/>
                </a:solidFill>
              </a:rPr>
              <a:t>lipids</a:t>
            </a:r>
            <a:endParaRPr lang="nl-NL" sz="3200" dirty="0">
              <a:solidFill>
                <a:srgbClr val="FFFF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F9D634-C870-4C47-AE58-4F846C674ABB}"/>
              </a:ext>
            </a:extLst>
          </p:cNvPr>
          <p:cNvSpPr/>
          <p:nvPr/>
        </p:nvSpPr>
        <p:spPr>
          <a:xfrm>
            <a:off x="5074508" y="3940601"/>
            <a:ext cx="2125362" cy="186587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313441-9431-FB49-9CEE-FD4D929845D1}"/>
              </a:ext>
            </a:extLst>
          </p:cNvPr>
          <p:cNvSpPr/>
          <p:nvPr/>
        </p:nvSpPr>
        <p:spPr>
          <a:xfrm>
            <a:off x="5706765" y="4025844"/>
            <a:ext cx="961766" cy="4253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C98DCC-6747-1F48-A33C-27914B07F64B}"/>
              </a:ext>
            </a:extLst>
          </p:cNvPr>
          <p:cNvSpPr/>
          <p:nvPr/>
        </p:nvSpPr>
        <p:spPr>
          <a:xfrm>
            <a:off x="6412127" y="4873536"/>
            <a:ext cx="710514" cy="4880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EB6EAA8-D239-9D43-98AB-C16CA8770A63}"/>
              </a:ext>
            </a:extLst>
          </p:cNvPr>
          <p:cNvSpPr/>
          <p:nvPr/>
        </p:nvSpPr>
        <p:spPr>
          <a:xfrm>
            <a:off x="5247502" y="4451177"/>
            <a:ext cx="1153297" cy="100535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6CC736-F6F8-214D-B9AF-FABFC4BB63E6}"/>
              </a:ext>
            </a:extLst>
          </p:cNvPr>
          <p:cNvSpPr/>
          <p:nvPr/>
        </p:nvSpPr>
        <p:spPr>
          <a:xfrm>
            <a:off x="7770343" y="3969034"/>
            <a:ext cx="2125362" cy="186587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D9CD32-3150-AD46-9BCD-7407CCC01966}"/>
              </a:ext>
            </a:extLst>
          </p:cNvPr>
          <p:cNvSpPr/>
          <p:nvPr/>
        </p:nvSpPr>
        <p:spPr>
          <a:xfrm>
            <a:off x="8402600" y="4054277"/>
            <a:ext cx="961766" cy="4253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5B9954-2F05-6344-B857-2C8014595327}"/>
              </a:ext>
            </a:extLst>
          </p:cNvPr>
          <p:cNvSpPr/>
          <p:nvPr/>
        </p:nvSpPr>
        <p:spPr>
          <a:xfrm>
            <a:off x="8402600" y="4564853"/>
            <a:ext cx="1415876" cy="9282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C7E1B4-EAA0-0F46-8C77-CE1ADBB20F0A}"/>
              </a:ext>
            </a:extLst>
          </p:cNvPr>
          <p:cNvSpPr/>
          <p:nvPr/>
        </p:nvSpPr>
        <p:spPr>
          <a:xfrm>
            <a:off x="7943337" y="5094874"/>
            <a:ext cx="459263" cy="39009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29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Harvesting microalgae</a:t>
            </a:r>
          </a:p>
        </p:txBody>
      </p:sp>
      <p:pic>
        <p:nvPicPr>
          <p:cNvPr id="3" name="Picture 2" descr="chlorella in bott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417637"/>
            <a:ext cx="3686573" cy="4847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0854" y="1238802"/>
            <a:ext cx="4449947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Challenges:</a:t>
            </a:r>
          </a:p>
          <a:p>
            <a:endParaRPr lang="en-US" sz="1050" b="1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small cells: 5-10 µm diameter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low biomass concentration: </a:t>
            </a:r>
          </a:p>
          <a:p>
            <a:r>
              <a:rPr lang="en-US" sz="2400" dirty="0"/>
              <a:t>	0.5 g dry matter L</a:t>
            </a:r>
            <a:r>
              <a:rPr lang="en-US" sz="2400" baseline="30000" dirty="0"/>
              <a:t>-1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stable suspensions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7998" y="4152908"/>
            <a:ext cx="278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40234" y="4307424"/>
            <a:ext cx="1189057" cy="1159764"/>
            <a:chOff x="4916233" y="2928832"/>
            <a:chExt cx="1189057" cy="1159764"/>
          </a:xfrm>
        </p:grpSpPr>
        <p:sp>
          <p:nvSpPr>
            <p:cNvPr id="4" name="Oval 3"/>
            <p:cNvSpPr/>
            <p:nvPr/>
          </p:nvSpPr>
          <p:spPr>
            <a:xfrm>
              <a:off x="5164667" y="3143249"/>
              <a:ext cx="656165" cy="656167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16332" y="2937416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26398" y="3153317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28109" y="3089816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5221" y="2928832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23720" y="3409432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16233" y="3320648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41940" y="3568583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49335" y="3626931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5221" y="3468413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</p:grpSp>
      <p:sp>
        <p:nvSpPr>
          <p:cNvPr id="28" name="Left-Right Arrow 27"/>
          <p:cNvSpPr/>
          <p:nvPr/>
        </p:nvSpPr>
        <p:spPr>
          <a:xfrm rot="935089">
            <a:off x="7598481" y="4893113"/>
            <a:ext cx="745130" cy="40216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8391801" y="4663255"/>
            <a:ext cx="1189057" cy="1314601"/>
            <a:chOff x="6867800" y="4663254"/>
            <a:chExt cx="1189057" cy="1314601"/>
          </a:xfrm>
        </p:grpSpPr>
        <p:grpSp>
          <p:nvGrpSpPr>
            <p:cNvPr id="17" name="Group 16"/>
            <p:cNvGrpSpPr/>
            <p:nvPr/>
          </p:nvGrpSpPr>
          <p:grpSpPr>
            <a:xfrm>
              <a:off x="6867800" y="4818091"/>
              <a:ext cx="1189057" cy="1159764"/>
              <a:chOff x="4916233" y="2928832"/>
              <a:chExt cx="1189057" cy="115976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164667" y="3143249"/>
                <a:ext cx="656165" cy="65616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716332" y="2937416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26398" y="3153317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928109" y="3089816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025221" y="2928832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23720" y="3409432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916233" y="3320648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541940" y="3568583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49335" y="3626931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025221" y="3468413"/>
                <a:ext cx="278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290560" y="4663254"/>
              <a:ext cx="278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6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Harvesting microalgae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2845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Challenge: low biomass concentration due to self-shading of cells (0.5 g dry weight L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  <a:p>
            <a:r>
              <a:rPr lang="en-US" sz="2000" dirty="0"/>
              <a:t>assume 10 ha open pond facility with productivity of 350 ton year</a:t>
            </a:r>
            <a:r>
              <a:rPr lang="en-US" sz="2000" baseline="30000" dirty="0"/>
              <a:t>-1</a:t>
            </a:r>
            <a:endParaRPr lang="en-US" sz="2000" dirty="0"/>
          </a:p>
          <a:p>
            <a:r>
              <a:rPr lang="en-US" sz="2000" dirty="0"/>
              <a:t>standing crop biomass is only 10 ton</a:t>
            </a:r>
          </a:p>
          <a:p>
            <a:r>
              <a:rPr lang="en-US" sz="2000" dirty="0"/>
              <a:t>facility should process 2000-3000 m</a:t>
            </a:r>
            <a:r>
              <a:rPr lang="en-US" sz="2000" baseline="30000" dirty="0"/>
              <a:t>3</a:t>
            </a:r>
            <a:r>
              <a:rPr lang="en-US" sz="2000" dirty="0"/>
              <a:t> day</a:t>
            </a:r>
            <a:r>
              <a:rPr lang="en-US" sz="2000" baseline="30000" dirty="0"/>
              <a:t>-1</a:t>
            </a:r>
            <a:r>
              <a:rPr lang="en-US" sz="2000" dirty="0"/>
              <a:t> to harvest 350 ton</a:t>
            </a:r>
            <a:endParaRPr lang="en-US" sz="2000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3394112"/>
            <a:ext cx="7620000" cy="32091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4975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FB5BA-0424-2C44-A159-E240DDB1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 </a:t>
            </a:r>
            <a:r>
              <a:rPr lang="nl-NL" dirty="0" err="1"/>
              <a:t>biomass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BBD2A-0C84-6943-B8A2-2AEA1F36B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drying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storage or processing of wet </a:t>
            </a:r>
            <a:r>
              <a:rPr lang="nl-NL" dirty="0" err="1"/>
              <a:t>biomass</a:t>
            </a:r>
            <a:r>
              <a:rPr lang="nl-NL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D4B89-DEE9-6E42-B3C6-8FBC47C1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03" y="2529187"/>
            <a:ext cx="6280369" cy="36477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8826E-245E-2540-8B25-F7A571CA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954" y="3143400"/>
            <a:ext cx="4345547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72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ACD5-3B7C-2248-85AF-2E6A20E9E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Cell</a:t>
            </a:r>
            <a:r>
              <a:rPr lang="nl-NL" dirty="0"/>
              <a:t> </a:t>
            </a:r>
            <a:r>
              <a:rPr lang="nl-NL" dirty="0" err="1"/>
              <a:t>wall</a:t>
            </a:r>
            <a:r>
              <a:rPr lang="nl-NL" dirty="0"/>
              <a:t> </a:t>
            </a:r>
            <a:r>
              <a:rPr lang="nl-NL" dirty="0" err="1"/>
              <a:t>disruption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0CB4-F913-B54B-AF8B-257DE91D7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7" y="1690688"/>
            <a:ext cx="6302149" cy="4382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620EC-E7C4-914C-B0F4-B2257935C75D}"/>
              </a:ext>
            </a:extLst>
          </p:cNvPr>
          <p:cNvSpPr txBox="1"/>
          <p:nvPr/>
        </p:nvSpPr>
        <p:spPr>
          <a:xfrm>
            <a:off x="8355724" y="1986454"/>
            <a:ext cx="345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high </a:t>
            </a:r>
            <a:r>
              <a:rPr lang="nl-NL" sz="2400" dirty="0" err="1"/>
              <a:t>pressure</a:t>
            </a:r>
            <a:r>
              <a:rPr lang="nl-NL" sz="2400" dirty="0"/>
              <a:t> </a:t>
            </a:r>
            <a:r>
              <a:rPr lang="nl-NL" sz="2400" dirty="0" err="1"/>
              <a:t>homogenisation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ultrasound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enzymatic</a:t>
            </a:r>
            <a:r>
              <a:rPr lang="nl-NL" sz="2400" dirty="0"/>
              <a:t> </a:t>
            </a:r>
            <a:r>
              <a:rPr lang="nl-NL" sz="2400" dirty="0" err="1"/>
              <a:t>process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3136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eway israe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834" y="349250"/>
            <a:ext cx="8682182" cy="298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333500"/>
            <a:ext cx="3492500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333500"/>
            <a:ext cx="34925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333500"/>
            <a:ext cx="3492500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333500"/>
            <a:ext cx="34925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900" y="1282700"/>
            <a:ext cx="3619500" cy="427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900" y="1282700"/>
            <a:ext cx="3619500" cy="427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500" y="1422400"/>
            <a:ext cx="3429000" cy="4013200"/>
          </a:xfrm>
          <a:prstGeom prst="rect">
            <a:avLst/>
          </a:prstGeom>
        </p:spPr>
      </p:pic>
      <p:pic>
        <p:nvPicPr>
          <p:cNvPr id="11" name="Picture 10" descr="Screen shot 2012-06-23 at 11.30.39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934" y="3418418"/>
            <a:ext cx="5723083" cy="3249084"/>
          </a:xfrm>
          <a:prstGeom prst="rect">
            <a:avLst/>
          </a:prstGeom>
        </p:spPr>
      </p:pic>
      <p:pic>
        <p:nvPicPr>
          <p:cNvPr id="12" name="Picture 11" descr="Screen shot 2012-06-23 at 11.28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064" y="3418418"/>
            <a:ext cx="2692934" cy="32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03096" y="162802"/>
            <a:ext cx="8824479" cy="6528327"/>
            <a:chOff x="318" y="2994"/>
            <a:chExt cx="3402" cy="2551"/>
          </a:xfrm>
        </p:grpSpPr>
        <p:pic>
          <p:nvPicPr>
            <p:cNvPr id="3" name="Picture 6" descr="E_spiro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" y="4902"/>
              <a:ext cx="930" cy="64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4" name="Picture 7" descr="phaeocystis45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" y="2994"/>
              <a:ext cx="984" cy="66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5" name="Picture 8" descr="dn_0018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3653"/>
              <a:ext cx="877" cy="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" name="Picture 9" descr="Dinobryon_divergens0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" y="2994"/>
              <a:ext cx="1023" cy="67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7" name="Picture 10" descr="ourhouse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" y="2994"/>
              <a:ext cx="877" cy="66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" name="Picture 11" descr="14FA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994"/>
              <a:ext cx="851" cy="6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9" name="Picture 12" descr="micro0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3658"/>
              <a:ext cx="851" cy="6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" name="Picture 13" descr="photo39_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3658"/>
              <a:ext cx="837" cy="62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1" name="Picture 14" descr="psuedo_nitzschia_full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" y="4270"/>
              <a:ext cx="890" cy="6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2" name="Picture 15" descr="nies-0620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4270"/>
              <a:ext cx="823" cy="6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3" name="Picture 16" descr="pediastrum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4270"/>
              <a:ext cx="851" cy="6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4" name="Picture 17" descr="chorell1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4270"/>
              <a:ext cx="837" cy="6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5" name="Picture 18" descr="mynd39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4908"/>
              <a:ext cx="850" cy="63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6" name="Picture 19" descr="Illustration-diatom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4905"/>
              <a:ext cx="851" cy="6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7" name="Picture 20" descr="haematococcus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" y="4913"/>
              <a:ext cx="877" cy="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8" name="Picture 21" descr="cryptomonas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172" b="14539"/>
            <a:stretch>
              <a:fillRect/>
            </a:stretch>
          </p:blipFill>
          <p:spPr bwMode="auto">
            <a:xfrm>
              <a:off x="318" y="3658"/>
              <a:ext cx="877" cy="6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2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0">
        <p:cut/>
      </p:transition>
    </mc:Choice>
    <mc:Fallback xmlns="">
      <p:transition xmlns:p14="http://schemas.microsoft.com/office/powerpoint/2010/main" advTm="20000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nl-BE" dirty="0"/>
              <a:t>Energy </a:t>
            </a:r>
            <a:r>
              <a:rPr lang="nl-BE" dirty="0" err="1"/>
              <a:t>balance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635213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BE" sz="2000" dirty="0"/>
              <a:t>Energy output: </a:t>
            </a:r>
          </a:p>
          <a:p>
            <a:r>
              <a:rPr lang="nl-BE" sz="2000" dirty="0"/>
              <a:t>Energy content of biomass:		17.5 MJ/kg</a:t>
            </a:r>
          </a:p>
          <a:p>
            <a:pPr>
              <a:buNone/>
            </a:pPr>
            <a:endParaRPr lang="nl-BE" sz="2000" dirty="0"/>
          </a:p>
          <a:p>
            <a:pPr>
              <a:buNone/>
            </a:pPr>
            <a:r>
              <a:rPr lang="nl-BE" sz="2000" dirty="0"/>
              <a:t>Energy input:</a:t>
            </a:r>
          </a:p>
          <a:p>
            <a:r>
              <a:rPr lang="nl-BE" sz="2000" dirty="0"/>
              <a:t>Heat (drying of biomass):		13.7 MJ/kg</a:t>
            </a:r>
            <a:endParaRPr lang="nl-BE" sz="2000" dirty="0">
              <a:solidFill>
                <a:srgbClr val="FF0000"/>
              </a:solidFill>
            </a:endParaRPr>
          </a:p>
          <a:p>
            <a:r>
              <a:rPr lang="nl-BE" sz="2000" dirty="0"/>
              <a:t>Electricity:				2.7 MJ/kg</a:t>
            </a:r>
          </a:p>
          <a:p>
            <a:r>
              <a:rPr lang="nl-BE" sz="2000" dirty="0"/>
              <a:t>Fertiliser:				3.4 MJ/kg</a:t>
            </a:r>
            <a:endParaRPr lang="nl-BE" sz="1800" dirty="0">
              <a:solidFill>
                <a:srgbClr val="FF0000"/>
              </a:solidFill>
            </a:endParaRPr>
          </a:p>
          <a:p>
            <a:r>
              <a:rPr lang="nl-BE" sz="2000" dirty="0"/>
              <a:t>Infrastructure:				3.5 MJ/kg</a:t>
            </a:r>
          </a:p>
          <a:p>
            <a:pPr>
              <a:buNone/>
            </a:pPr>
            <a:endParaRPr lang="nl-BE" sz="2000" dirty="0"/>
          </a:p>
          <a:p>
            <a:pPr>
              <a:buNone/>
            </a:pPr>
            <a:r>
              <a:rPr lang="nl-BE" sz="2000" dirty="0"/>
              <a:t>Net </a:t>
            </a:r>
            <a:r>
              <a:rPr lang="nl-BE" sz="2000" dirty="0" err="1"/>
              <a:t>energy</a:t>
            </a:r>
            <a:r>
              <a:rPr lang="nl-BE" sz="2000" dirty="0"/>
              <a:t> </a:t>
            </a:r>
            <a:r>
              <a:rPr lang="nl-BE" sz="2000" dirty="0" err="1"/>
              <a:t>balance</a:t>
            </a:r>
            <a:r>
              <a:rPr lang="nl-BE" sz="2000" dirty="0"/>
              <a:t>:			-5.8 MJ/kg</a:t>
            </a:r>
          </a:p>
          <a:p>
            <a:pPr>
              <a:buNone/>
            </a:pPr>
            <a:endParaRPr lang="nl-BE" sz="1800" dirty="0"/>
          </a:p>
          <a:p>
            <a:pPr>
              <a:buNone/>
            </a:pPr>
            <a:r>
              <a:rPr lang="nl-BE" sz="1600" i="1" dirty="0" err="1"/>
              <a:t>Lardon</a:t>
            </a:r>
            <a:r>
              <a:rPr lang="nl-BE" sz="1600" i="1" dirty="0"/>
              <a:t>, L. et al. 2009 “</a:t>
            </a:r>
            <a:r>
              <a:rPr lang="nl-BE" sz="1600" i="1" dirty="0" err="1"/>
              <a:t>Life-cycle</a:t>
            </a:r>
            <a:r>
              <a:rPr lang="nl-BE" sz="1600" i="1" dirty="0"/>
              <a:t> </a:t>
            </a:r>
            <a:r>
              <a:rPr lang="nl-BE" sz="1600" i="1" dirty="0" err="1"/>
              <a:t>assessment</a:t>
            </a:r>
            <a:r>
              <a:rPr lang="nl-BE" sz="1600" i="1" dirty="0"/>
              <a:t> of biodiesel </a:t>
            </a:r>
            <a:r>
              <a:rPr lang="nl-BE" sz="1600" i="1" dirty="0" err="1"/>
              <a:t>production</a:t>
            </a:r>
            <a:r>
              <a:rPr lang="nl-BE" sz="1600" i="1" dirty="0"/>
              <a:t> </a:t>
            </a:r>
            <a:r>
              <a:rPr lang="nl-BE" sz="1600" i="1" dirty="0" err="1"/>
              <a:t>from</a:t>
            </a:r>
            <a:r>
              <a:rPr lang="nl-BE" sz="1600" i="1" dirty="0"/>
              <a:t> </a:t>
            </a:r>
            <a:r>
              <a:rPr lang="nl-BE" sz="1600" i="1" dirty="0" err="1"/>
              <a:t>microalgae</a:t>
            </a:r>
            <a:r>
              <a:rPr lang="nl-BE" sz="1600" i="1" dirty="0"/>
              <a:t>” </a:t>
            </a:r>
            <a:r>
              <a:rPr lang="nl-BE" sz="1600" i="1" dirty="0" err="1"/>
              <a:t>Environmental</a:t>
            </a:r>
            <a:r>
              <a:rPr lang="nl-BE" sz="1600" i="1" dirty="0"/>
              <a:t> </a:t>
            </a:r>
            <a:r>
              <a:rPr lang="nl-BE" sz="1600" i="1" dirty="0" err="1"/>
              <a:t>Science</a:t>
            </a:r>
            <a:r>
              <a:rPr lang="nl-BE" sz="1600" i="1" dirty="0"/>
              <a:t> &amp; </a:t>
            </a:r>
            <a:r>
              <a:rPr lang="nl-BE" sz="1600" i="1" dirty="0" err="1"/>
              <a:t>Technology</a:t>
            </a:r>
            <a:r>
              <a:rPr lang="nl-BE" sz="1600" i="1" dirty="0"/>
              <a:t> 43: 6475-6481.</a:t>
            </a:r>
          </a:p>
          <a:p>
            <a:pPr>
              <a:buNone/>
            </a:pPr>
            <a:endParaRPr lang="nl-BE" sz="2000" dirty="0"/>
          </a:p>
          <a:p>
            <a:pPr>
              <a:buNone/>
            </a:pPr>
            <a:endParaRPr lang="nl-BE" sz="1800" dirty="0"/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9686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7552" y="411118"/>
            <a:ext cx="8816062" cy="639762"/>
          </a:xfrm>
        </p:spPr>
        <p:txBody>
          <a:bodyPr>
            <a:normAutofit fontScale="90000"/>
          </a:bodyPr>
          <a:lstStyle/>
          <a:p>
            <a:r>
              <a:rPr lang="nl-BE" dirty="0" err="1"/>
              <a:t>Need</a:t>
            </a:r>
            <a:r>
              <a:rPr lang="nl-BE" dirty="0"/>
              <a:t> to </a:t>
            </a:r>
            <a:r>
              <a:rPr lang="nl-BE" dirty="0" err="1"/>
              <a:t>optimise</a:t>
            </a:r>
            <a:r>
              <a:rPr lang="nl-BE" dirty="0"/>
              <a:t> the </a:t>
            </a:r>
            <a:r>
              <a:rPr lang="nl-BE" dirty="0" err="1"/>
              <a:t>production</a:t>
            </a:r>
            <a:r>
              <a:rPr lang="nl-BE" dirty="0"/>
              <a:t> </a:t>
            </a:r>
            <a:r>
              <a:rPr lang="nl-BE" dirty="0" err="1"/>
              <a:t>process</a:t>
            </a:r>
            <a:endParaRPr lang="nl-BE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52601" y="4470400"/>
            <a:ext cx="8607425" cy="1854200"/>
            <a:chOff x="152400" y="152400"/>
            <a:chExt cx="8607000" cy="1854600"/>
          </a:xfrm>
        </p:grpSpPr>
        <p:pic>
          <p:nvPicPr>
            <p:cNvPr id="5" name="Picture 2" descr="http://t1.gstatic.com/images?q=tbn:FmDBzm8G4ZRYPM:http://upload.wikimedia.org/wikipedia/commons/4/4c/Sowing_machine_Nordsten.jpg">
              <a:hlinkClick r:id="rId3"/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0" y="152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http://t2.gstatic.com/images?q=tbn:BIhObre66dYViM:http://www.tayforth.co.uk/images/MembersEquipment/5%2520Furrow%2520Plough%2520with%2520Furrow%2520Press%25202.jpg">
              <a:hlinkClick r:id="rId5" invalidUrl="http://images.google.com/imgres?imgurl=http://www.tayforth.co.uk/images/MembersEquipment/5 Furrow Plough with Furrow Press 2.jpg&amp;imgrefurl=http://www.tayforth.co.uk/PLOUGH.HTM&amp;usg=__0SNmHIdCsBd30e92NUc46f-ieGc=&amp;h=570&amp;w=827&amp;sz=115&amp;hl=en&amp;start=4&amp;sig2=epxioC4zfX3vPTl0W4-FVA&amp;um=1&amp;tbnid=BIhObre66dYViM:&amp;tbnh=99&amp;tbnw=144&amp;prev=/images?q=plough&amp;hl=en&amp;rls=com.microsoft:en-gb:IE-SearchBox&amp;um=1&amp;ei=uTfOSrr3C8Xv-Qb20a2CAw"/>
            </p:cNvPr>
            <p:cNvPicPr>
              <a:picLocks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http://t3.gstatic.com/images?q=tbn:jv_rgG7vZGRu9M:http://www.frontierag.co.uk/common/uploaded_files/11896973/500029_11896973_tractor%2520fert.jpg">
              <a:hlinkClick r:id="rId7" invalidUrl="http://images.google.com/imgres?imgurl=http://www.frontierag.co.uk/common/uploaded_files/11896973/500029_11896973_tractor fert.jpg&amp;imgrefurl=http://www.frontierag.co.uk/frontier/pages/page.jhtml?page_id=12000084&amp;section_name=100003&amp;usg=__VUvRYexWydXdfOTq0yZyRVavGac=&amp;h=194&amp;w=312&amp;sz=80&amp;hl=en&amp;start=3&amp;sig2=cYxq-GC1jRSeEdgb1_0oEQ&amp;um=1&amp;tbnid=jv_rgG7vZGRu9M:&amp;tbnh=73&amp;tbnw=117&amp;prev=/images?q=tractor+fertiliser&amp;hl=en&amp;rls=com.microsoft:en-gb:IE-SearchBox&amp;um=1&amp;ei=_DfOSpLLJsLH-QbR-pGQAw"/>
            </p:cNvPr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5800" y="152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http://t0.gstatic.com/images?q=tbn:Ay8gKSLo7A7s4M:http://attra.ncat.org/images/soilborne/tractor.jpg">
              <a:hlinkClick r:id="rId9"/>
            </p:cNvPr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43600" y="152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http://t1.gstatic.com/images?q=tbn:wyalJ6aj8gkzqM:http://www.ecy.wa.gov/programs/air/images/Combinebe.jpg">
              <a:hlinkClick r:id="rId11"/>
            </p:cNvPr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391400" y="152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 descr="http://t2.gstatic.com/images?q=tbn:uAlGT1VqO7WRmM:http://www.tayforth.co.uk/images/MembersEquipment/Round%2520Baler%25203.jpg">
              <a:hlinkClick r:id="rId13" invalidUrl="http://images.google.com/imgres?imgurl=http://www.tayforth.co.uk/images/MembersEquipment/Round Baler 3.jpg&amp;imgrefurl=http://www.tayforth.co.uk/cereal.htm&amp;usg=__5W5Lvv3r5GBNUTvxDPF43cKVtMg=&amp;h=586&amp;w=823&amp;sz=108&amp;hl=en&amp;start=3&amp;sig2=kv7_wx5tn7x_TLvvLqy_cA&amp;um=1&amp;tbnid=uAlGT1VqO7WRmM:&amp;tbnh=103&amp;tbnw=144&amp;prev=/images?q=round+baler&amp;hl=en&amp;rls=com.microsoft:en-gb:IE-SearchBox&amp;sa=X&amp;um=1&amp;ei=gjjOSp-EOcLH-QbR-pGQAw"/>
            </p:cNvPr>
            <p:cNvPicPr>
              <a:picLocks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1430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4" descr="http://t2.gstatic.com/images?q=tbn:7Cwi6SX6iTFjDM:http://scriblerus.net/kunkelfruit/images/thumb/8/80/Wheat_mill.jpg/400px-Wheat_mill.jpg">
              <a:hlinkClick r:id="rId15"/>
            </p:cNvPr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943600" y="11430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 descr="http://t3.gstatic.com/images?q=tbn:vtMnCbAgiCWg3M:http://www.digitaljournal.com/img/8/7/8/i/5/4/1/o/wheat.jpg">
              <a:hlinkClick r:id="rId17"/>
            </p:cNvPr>
            <p:cNvPicPr>
              <a:picLocks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8" descr="http://t3.gstatic.com/images?q=tbn:UnHbl6VSo4iOPM:http://www.made-in-china.com/image/2f0j00CvdQMlFyyLbPM/The-Low-fat-Corn-Flour-Processing-Plant.jpg">
              <a:hlinkClick r:id="rId19"/>
            </p:cNvPr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495800" y="11430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0" descr="http://t2.gstatic.com/images?q=tbn:jLxWYauk542X9M:http://img.alibaba.com/photo/100116544/Symaga_Grain_Storage_Silo.jpg">
              <a:hlinkClick r:id="rId21"/>
            </p:cNvPr>
            <p:cNvPicPr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048000" y="11430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2" descr="http://t2.gstatic.com/images?q=tbn:Bs7O7-eMTc9jYM:http://imagecache5.art.com/p/LRG/26/2678/PCAUD00Z/carol-werner-wheat-and-wheat-products.jpg">
              <a:hlinkClick r:id="rId23"/>
            </p:cNvPr>
            <p:cNvPicPr>
              <a:picLocks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52400" y="11430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4" descr="http://t0.gstatic.com/images?q=tbn:uIT0hLNjEdHvsM:http://www.algistbruggeman.be/uploads//KEUKEN_LR.jpg">
              <a:hlinkClick r:id="rId25"/>
            </p:cNvPr>
            <p:cNvPicPr>
              <a:picLocks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600200" y="11430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U-Turn Arrow 17"/>
            <p:cNvSpPr/>
            <p:nvPr/>
          </p:nvSpPr>
          <p:spPr>
            <a:xfrm rot="5400000">
              <a:off x="3581019" y="-2666588"/>
              <a:ext cx="1600545" cy="7695820"/>
            </a:xfrm>
            <a:prstGeom prst="uturnArrow">
              <a:avLst/>
            </a:prstGeom>
            <a:solidFill>
              <a:srgbClr val="34D844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1752601" y="1879600"/>
            <a:ext cx="8607425" cy="1854200"/>
            <a:chOff x="152400" y="2590800"/>
            <a:chExt cx="8607000" cy="1854600"/>
          </a:xfrm>
        </p:grpSpPr>
        <p:pic>
          <p:nvPicPr>
            <p:cNvPr id="19" name="Picture 28" descr="http://t1.gstatic.com/images?q=tbn:rCPpP_fovcsOPM:http://raclibrary.files.wordpress.com/2007/07/early-ploughing-demonstration.jpg">
              <a:hlinkClick r:id="rId27"/>
            </p:cNvPr>
            <p:cNvPicPr>
              <a:picLocks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5908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0" descr="http://t2.gstatic.com/images?q=tbn:dvaugmscR1n1MM:http://www.rewlach.org.uk/scandocs/plough13.gif">
              <a:hlinkClick r:id="rId29"/>
            </p:cNvPr>
            <p:cNvPicPr>
              <a:picLocks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048000" y="25908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2" descr="http://t0.gstatic.com/images?q=tbn:mlvAvV3yauxs-M:http://archive.idrc.ca/library/document/086613/page68a.jpg">
              <a:hlinkClick r:id="rId31"/>
            </p:cNvPr>
            <p:cNvPicPr>
              <a:picLocks noChangeArrowheads="1"/>
            </p:cNvPicPr>
            <p:nvPr/>
          </p:nvPicPr>
          <p:blipFill>
            <a:blip r:embed="rId32" cstate="print">
              <a:grayscl/>
            </a:blip>
            <a:srcRect/>
            <a:stretch>
              <a:fillRect/>
            </a:stretch>
          </p:blipFill>
          <p:spPr bwMode="auto">
            <a:xfrm>
              <a:off x="5943600" y="25908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4" descr="fertilizing.jpg (54939 bytes)">
              <a:hlinkClick r:id="rId33"/>
            </p:cNvPr>
            <p:cNvPicPr>
              <a:picLocks noChangeArrowheads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5908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6" descr="http://t0.gstatic.com/images?q=tbn:h6GwyeHlmLRPOM:http://bp2.blogger.com/_oHUoyZVys0g/RtdyrTUQ2sI/AAAAAAAAAMc/rbUkvGXY2BM/s400/August%2B29th,%2Bploughing,%2Bgrain%2Bharvesting%2B027.jpg">
              <a:hlinkClick r:id="rId35"/>
            </p:cNvPr>
            <p:cNvPicPr>
              <a:picLocks noChangeArrowheads="1"/>
            </p:cNvPicPr>
            <p:nvPr/>
          </p:nvPicPr>
          <p:blipFill>
            <a:blip r:embed="rId36" cstate="print">
              <a:grayscl/>
            </a:blip>
            <a:srcRect/>
            <a:stretch>
              <a:fillRect/>
            </a:stretch>
          </p:blipFill>
          <p:spPr bwMode="auto">
            <a:xfrm>
              <a:off x="7391400" y="25908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8" descr="http://t1.gstatic.com/images?q=tbn:F3OBZKucyYz1BM:http://www.nandyala.org/mahanandi/images/stonegrainmill/isurayyi1.jpg">
              <a:hlinkClick r:id="rId37"/>
            </p:cNvPr>
            <p:cNvPicPr>
              <a:picLocks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5943600" y="3581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40" descr="http://t3.gstatic.com/images?q=tbn:Qr4jrJ3Vk2JupM:http://trevor-hopkins.com/lyndesfarne/horse-cart3.jpg">
              <a:hlinkClick r:id="rId39"/>
            </p:cNvPr>
            <p:cNvPicPr>
              <a:picLocks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7391400" y="3581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2" descr="http://t1.gstatic.com/images?q=tbn:LZOFd950_cuKWM:http://2.bp.blogspot.com/_C1EPAkx1iC8/SPSm0lgtQNI/AAAAAAAAGbE/gqlT9gJtF14/s400/classic%2Boven.JPG">
              <a:hlinkClick r:id="rId41"/>
            </p:cNvPr>
            <p:cNvPicPr>
              <a:picLocks noChangeArrowheads="1"/>
            </p:cNvPicPr>
            <p:nvPr/>
          </p:nvPicPr>
          <p:blipFill>
            <a:blip r:embed="rId42" cstate="print">
              <a:grayscl/>
            </a:blip>
            <a:srcRect/>
            <a:stretch>
              <a:fillRect/>
            </a:stretch>
          </p:blipFill>
          <p:spPr bwMode="auto">
            <a:xfrm>
              <a:off x="1600200" y="3581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4" descr="See full size image">
              <a:hlinkClick r:id="rId43"/>
            </p:cNvPr>
            <p:cNvPicPr>
              <a:picLocks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152400" y="25908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http://t1.gstatic.com/images?q=tbn:-fShsBxdORd8DM:http://beginningwithbread.files.wordpress.com/2008/05/buckwheat-sourdough.jpg">
              <a:hlinkClick r:id="rId45"/>
            </p:cNvPr>
            <p:cNvPicPr>
              <a:picLocks noChangeArrowheads="1"/>
            </p:cNvPicPr>
            <p:nvPr/>
          </p:nvPicPr>
          <p:blipFill>
            <a:blip r:embed="rId46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581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 descr="http://t3.gstatic.com/images?q=tbn:M2DfJu6rbM9vIM:http://d.yimg.com/us.yimg.com/p/ap/20071213/capt.f4e58ac0a6a54d7e83ce0271320fcbd0.mideast_israel_palestinians_world_bank_jrl119.jpg">
              <a:hlinkClick r:id="rId47"/>
            </p:cNvPr>
            <p:cNvPicPr>
              <a:picLocks noChangeArrowheads="1"/>
            </p:cNvPicPr>
            <p:nvPr/>
          </p:nvPicPr>
          <p:blipFill>
            <a:blip r:embed="rId48" cstate="print">
              <a:grayscl/>
            </a:blip>
            <a:srcRect/>
            <a:stretch>
              <a:fillRect/>
            </a:stretch>
          </p:blipFill>
          <p:spPr bwMode="auto">
            <a:xfrm>
              <a:off x="3048000" y="3581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0" descr="http://t2.gstatic.com/images?q=tbn:CH9SP8QJ1PpLsM:http://www.royalindustriesinc.com/images/bakeware/roy%2520ws%252012.jpg">
              <a:hlinkClick r:id="rId49" invalidUrl="http://images.google.com/imgres?imgurl=http://www.royalindustriesinc.com/images/bakeware/roy ws 12.jpg&amp;imgrefurl=http://www.royalindustriesinc.com/index.php?main_page=index&amp;cPath=8_171&amp;usg=__3SGRMz8Q_b9mxtfhFhxR21UeygE=&amp;h=267&amp;w=300&amp;sz=10&amp;hl=en&amp;start=2&amp;sig2=duehzFklROY5ON34WAGOmA&amp;um=1&amp;tbnid=CH9SP8QJ1PpLsM:&amp;tbnh=103&amp;tbnw=116&amp;prev=/images?q=flour+sieve&amp;hl=en&amp;rls=com.microsoft:en-gb:IE-SearchBox&amp;um=1&amp;ei=lEHOSticAsqF-Qb2w7GGAw"/>
            </p:cNvPr>
            <p:cNvPicPr>
              <a:picLocks noChangeArrowheads="1"/>
            </p:cNvPicPr>
            <p:nvPr/>
          </p:nvPicPr>
          <p:blipFill>
            <a:blip r:embed="rId50" cstate="print">
              <a:grayscl/>
            </a:blip>
            <a:srcRect/>
            <a:stretch>
              <a:fillRect/>
            </a:stretch>
          </p:blipFill>
          <p:spPr bwMode="auto">
            <a:xfrm>
              <a:off x="4495800" y="3581400"/>
              <a:ext cx="1368000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U-Turn Arrow 31"/>
            <p:cNvSpPr/>
            <p:nvPr/>
          </p:nvSpPr>
          <p:spPr>
            <a:xfrm rot="5400000">
              <a:off x="3581019" y="-228188"/>
              <a:ext cx="1600545" cy="7695820"/>
            </a:xfrm>
            <a:prstGeom prst="uturnArrow">
              <a:avLst/>
            </a:prstGeom>
            <a:solidFill>
              <a:srgbClr val="828A83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0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7110" cy="1325563"/>
          </a:xfrm>
        </p:spPr>
        <p:txBody>
          <a:bodyPr/>
          <a:lstStyle/>
          <a:p>
            <a:r>
              <a:rPr lang="en-US" dirty="0"/>
              <a:t>Current production and markets of microalgae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2306" y="5451112"/>
            <a:ext cx="903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production 10 000 ton/year, market value 1 billion $/year, </a:t>
            </a:r>
          </a:p>
          <a:p>
            <a:r>
              <a:rPr lang="en-US" sz="2400" dirty="0"/>
              <a:t>nutritional supplements, cosmetics, natural pigments (25 – 300 $/kg)</a:t>
            </a:r>
          </a:p>
        </p:txBody>
      </p:sp>
      <p:pic>
        <p:nvPicPr>
          <p:cNvPr id="7" name="Picture 2" descr="http://t3.gstatic.com/images?q=tbn:ANd9GcSMwBGawfovuay40zzlwNHn8a8atvcZdp119n39epXpqFpxFRE&amp;t=1&amp;usg=__DCYYuiPrs2yVe40NNEjlkwtYcyk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441" y="1914416"/>
            <a:ext cx="2559196" cy="29369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972" y="2094805"/>
            <a:ext cx="2340837" cy="2524432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191441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13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Unique bioproducts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F08AC-3E76-3543-B2F3-976474B81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9919" cy="4351338"/>
          </a:xfrm>
        </p:spPr>
        <p:txBody>
          <a:bodyPr/>
          <a:lstStyle/>
          <a:p>
            <a:r>
              <a:rPr lang="nl-NL" dirty="0" err="1"/>
              <a:t>lipids</a:t>
            </a:r>
            <a:r>
              <a:rPr lang="nl-NL" dirty="0"/>
              <a:t>/</a:t>
            </a:r>
            <a:r>
              <a:rPr lang="nl-NL" dirty="0" err="1"/>
              <a:t>fatty</a:t>
            </a:r>
            <a:r>
              <a:rPr lang="nl-NL" dirty="0"/>
              <a:t> </a:t>
            </a:r>
            <a:r>
              <a:rPr lang="nl-NL" dirty="0" err="1"/>
              <a:t>acids</a:t>
            </a:r>
            <a:endParaRPr lang="nl-NL" dirty="0"/>
          </a:p>
          <a:p>
            <a:r>
              <a:rPr lang="nl-NL" dirty="0" err="1"/>
              <a:t>pigments</a:t>
            </a:r>
            <a:endParaRPr lang="nl-NL" dirty="0"/>
          </a:p>
          <a:p>
            <a:r>
              <a:rPr lang="nl-NL" dirty="0" err="1"/>
              <a:t>polysaccharides</a:t>
            </a:r>
            <a:r>
              <a:rPr lang="nl-NL" dirty="0"/>
              <a:t>, </a:t>
            </a:r>
            <a:r>
              <a:rPr lang="nl-NL" dirty="0" err="1"/>
              <a:t>sugars</a:t>
            </a:r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274745-5449-7148-AE60-41EB63BD53D8}"/>
              </a:ext>
            </a:extLst>
          </p:cNvPr>
          <p:cNvGrpSpPr/>
          <p:nvPr/>
        </p:nvGrpSpPr>
        <p:grpSpPr>
          <a:xfrm>
            <a:off x="5744326" y="219082"/>
            <a:ext cx="6198363" cy="6424433"/>
            <a:chOff x="1905000" y="1284128"/>
            <a:chExt cx="5181600" cy="5482953"/>
          </a:xfrm>
        </p:grpSpPr>
        <p:pic>
          <p:nvPicPr>
            <p:cNvPr id="8" name="Picture 2" descr="Full Size Image">
              <a:extLst>
                <a:ext uri="{FF2B5EF4-FFF2-40B4-BE49-F238E27FC236}">
                  <a16:creationId xmlns:a16="http://schemas.microsoft.com/office/drawing/2014/main" id="{5BD8C01B-A948-214C-B1BD-F110473CA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284128"/>
              <a:ext cx="5181600" cy="5482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al 5">
              <a:extLst>
                <a:ext uri="{FF2B5EF4-FFF2-40B4-BE49-F238E27FC236}">
                  <a16:creationId xmlns:a16="http://schemas.microsoft.com/office/drawing/2014/main" id="{1998C086-28D0-8945-BCBB-91209D2E62F5}"/>
                </a:ext>
              </a:extLst>
            </p:cNvPr>
            <p:cNvSpPr/>
            <p:nvPr/>
          </p:nvSpPr>
          <p:spPr>
            <a:xfrm rot="2221087">
              <a:off x="3261930" y="1695350"/>
              <a:ext cx="381000" cy="8382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6">
              <a:extLst>
                <a:ext uri="{FF2B5EF4-FFF2-40B4-BE49-F238E27FC236}">
                  <a16:creationId xmlns:a16="http://schemas.microsoft.com/office/drawing/2014/main" id="{CA3F536F-925B-AA4B-93CD-FC1F63B3F57C}"/>
                </a:ext>
              </a:extLst>
            </p:cNvPr>
            <p:cNvSpPr/>
            <p:nvPr/>
          </p:nvSpPr>
          <p:spPr>
            <a:xfrm>
              <a:off x="2895600" y="2350928"/>
              <a:ext cx="381000" cy="8382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Ovaal 7">
              <a:extLst>
                <a:ext uri="{FF2B5EF4-FFF2-40B4-BE49-F238E27FC236}">
                  <a16:creationId xmlns:a16="http://schemas.microsoft.com/office/drawing/2014/main" id="{A1B25B17-ECB4-A24E-B998-E42EDD1E7213}"/>
                </a:ext>
              </a:extLst>
            </p:cNvPr>
            <p:cNvSpPr/>
            <p:nvPr/>
          </p:nvSpPr>
          <p:spPr>
            <a:xfrm>
              <a:off x="2590800" y="3722528"/>
              <a:ext cx="6858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Ovaal 8">
              <a:extLst>
                <a:ext uri="{FF2B5EF4-FFF2-40B4-BE49-F238E27FC236}">
                  <a16:creationId xmlns:a16="http://schemas.microsoft.com/office/drawing/2014/main" id="{43D83CC2-7766-944D-B8E1-BB98D74447BA}"/>
                </a:ext>
              </a:extLst>
            </p:cNvPr>
            <p:cNvSpPr/>
            <p:nvPr/>
          </p:nvSpPr>
          <p:spPr>
            <a:xfrm>
              <a:off x="2514600" y="4560728"/>
              <a:ext cx="1066800" cy="6858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9">
              <a:extLst>
                <a:ext uri="{FF2B5EF4-FFF2-40B4-BE49-F238E27FC236}">
                  <a16:creationId xmlns:a16="http://schemas.microsoft.com/office/drawing/2014/main" id="{286C98AC-AFAC-DA4D-ACD8-26902862F53E}"/>
                </a:ext>
              </a:extLst>
            </p:cNvPr>
            <p:cNvSpPr/>
            <p:nvPr/>
          </p:nvSpPr>
          <p:spPr>
            <a:xfrm>
              <a:off x="3429000" y="6084728"/>
              <a:ext cx="6858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Ovaal 10">
              <a:extLst>
                <a:ext uri="{FF2B5EF4-FFF2-40B4-BE49-F238E27FC236}">
                  <a16:creationId xmlns:a16="http://schemas.microsoft.com/office/drawing/2014/main" id="{5DACD73E-2139-FA47-88AC-8D26268507DD}"/>
                </a:ext>
              </a:extLst>
            </p:cNvPr>
            <p:cNvSpPr/>
            <p:nvPr/>
          </p:nvSpPr>
          <p:spPr>
            <a:xfrm>
              <a:off x="5029200" y="1817528"/>
              <a:ext cx="609600" cy="1524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0</a:t>
              </a:r>
            </a:p>
          </p:txBody>
        </p:sp>
        <p:sp>
          <p:nvSpPr>
            <p:cNvPr id="15" name="Ovaal 11">
              <a:extLst>
                <a:ext uri="{FF2B5EF4-FFF2-40B4-BE49-F238E27FC236}">
                  <a16:creationId xmlns:a16="http://schemas.microsoft.com/office/drawing/2014/main" id="{50019895-E4EC-2E48-90E6-7FEEEE00C682}"/>
                </a:ext>
              </a:extLst>
            </p:cNvPr>
            <p:cNvSpPr/>
            <p:nvPr/>
          </p:nvSpPr>
          <p:spPr>
            <a:xfrm>
              <a:off x="3733800" y="1512728"/>
              <a:ext cx="6858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67650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527" y="1372240"/>
            <a:ext cx="7963715" cy="467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3693" y="249156"/>
            <a:ext cx="343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Natural pigments</a:t>
            </a:r>
          </a:p>
        </p:txBody>
      </p:sp>
    </p:spTree>
    <p:extLst>
      <p:ext uri="{BB962C8B-B14F-4D97-AF65-F5344CB8AC3E}">
        <p14:creationId xmlns:p14="http://schemas.microsoft.com/office/powerpoint/2010/main" val="3108881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5ABD-F67C-9542-B61F-32446955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82" y="345447"/>
            <a:ext cx="10515600" cy="1325563"/>
          </a:xfrm>
        </p:spPr>
        <p:txBody>
          <a:bodyPr/>
          <a:lstStyle/>
          <a:p>
            <a:r>
              <a:rPr lang="nl-NL" dirty="0" err="1"/>
              <a:t>Processed</a:t>
            </a:r>
            <a:r>
              <a:rPr lang="nl-NL" dirty="0"/>
              <a:t> </a:t>
            </a:r>
            <a:r>
              <a:rPr lang="nl-NL" dirty="0" err="1"/>
              <a:t>products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91F1-1748-A144-A6F4-90C75F040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04490" cy="4351338"/>
          </a:xfrm>
        </p:spPr>
        <p:txBody>
          <a:bodyPr/>
          <a:lstStyle/>
          <a:p>
            <a:r>
              <a:rPr lang="nl-NL" dirty="0" err="1"/>
              <a:t>phycocyanin</a:t>
            </a:r>
            <a:r>
              <a:rPr lang="nl-NL" dirty="0"/>
              <a:t>: blue food </a:t>
            </a:r>
            <a:r>
              <a:rPr lang="nl-NL" dirty="0" err="1"/>
              <a:t>colourant</a:t>
            </a:r>
            <a:endParaRPr lang="nl-NL" dirty="0"/>
          </a:p>
          <a:p>
            <a:r>
              <a:rPr lang="nl-NL" dirty="0" err="1"/>
              <a:t>astaxanthin</a:t>
            </a:r>
            <a:r>
              <a:rPr lang="nl-NL" dirty="0"/>
              <a:t>: additive in </a:t>
            </a:r>
            <a:r>
              <a:rPr lang="nl-NL" dirty="0" err="1"/>
              <a:t>salmon</a:t>
            </a:r>
            <a:r>
              <a:rPr lang="nl-NL" dirty="0"/>
              <a:t> feed</a:t>
            </a:r>
          </a:p>
          <a:p>
            <a:endParaRPr lang="nl-NL" dirty="0"/>
          </a:p>
          <a:p>
            <a:r>
              <a:rPr lang="nl-NL" dirty="0" err="1"/>
              <a:t>emerging</a:t>
            </a:r>
            <a:r>
              <a:rPr lang="nl-NL" dirty="0"/>
              <a:t> </a:t>
            </a:r>
            <a:r>
              <a:rPr lang="nl-NL" dirty="0" err="1"/>
              <a:t>application</a:t>
            </a:r>
            <a:r>
              <a:rPr lang="nl-NL" dirty="0"/>
              <a:t>: long-chain </a:t>
            </a:r>
            <a:r>
              <a:rPr lang="nl-NL" dirty="0" err="1"/>
              <a:t>polyunsaturated</a:t>
            </a:r>
            <a:r>
              <a:rPr lang="nl-NL" dirty="0"/>
              <a:t> </a:t>
            </a:r>
            <a:r>
              <a:rPr lang="nl-NL" dirty="0" err="1"/>
              <a:t>fatty</a:t>
            </a:r>
            <a:r>
              <a:rPr lang="nl-NL" dirty="0"/>
              <a:t> </a:t>
            </a:r>
            <a:r>
              <a:rPr lang="nl-NL" dirty="0" err="1"/>
              <a:t>acids</a:t>
            </a:r>
            <a:r>
              <a:rPr lang="nl-NL" dirty="0"/>
              <a:t> (EPA, DHA)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49467-0C23-5E43-8280-E2AEBA757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904" y="735100"/>
            <a:ext cx="4562616" cy="2730167"/>
          </a:xfrm>
          <a:prstGeom prst="rect">
            <a:avLst/>
          </a:prstGeom>
        </p:spPr>
      </p:pic>
      <p:pic>
        <p:nvPicPr>
          <p:cNvPr id="6" name="Picture 10" descr="http://frugalyankee.files.wordpress.com/2009/07/a-salmon-sashimi1.jpg">
            <a:extLst>
              <a:ext uri="{FF2B5EF4-FFF2-40B4-BE49-F238E27FC236}">
                <a16:creationId xmlns:a16="http://schemas.microsoft.com/office/drawing/2014/main" id="{7EA189EB-7D1A-8E44-BE26-DDBC591F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7904" y="3619882"/>
            <a:ext cx="4562616" cy="3029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0803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37B4D-E603-2A48-8CDE-05D2C714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42EEF-12AC-854B-A78F-599F0508F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high </a:t>
            </a:r>
            <a:r>
              <a:rPr lang="nl-NL" dirty="0" err="1"/>
              <a:t>productivity</a:t>
            </a:r>
            <a:r>
              <a:rPr lang="nl-NL" dirty="0"/>
              <a:t> + </a:t>
            </a:r>
            <a:r>
              <a:rPr lang="nl-NL" dirty="0" err="1"/>
              <a:t>attractive</a:t>
            </a:r>
            <a:r>
              <a:rPr lang="nl-NL" dirty="0"/>
              <a:t> </a:t>
            </a:r>
            <a:r>
              <a:rPr lang="nl-NL" dirty="0" err="1"/>
              <a:t>biomass</a:t>
            </a:r>
            <a:r>
              <a:rPr lang="nl-NL" dirty="0"/>
              <a:t> </a:t>
            </a:r>
            <a:r>
              <a:rPr lang="nl-NL" dirty="0" err="1"/>
              <a:t>composition</a:t>
            </a:r>
            <a:r>
              <a:rPr lang="nl-NL" dirty="0"/>
              <a:t> = </a:t>
            </a:r>
            <a:r>
              <a:rPr lang="nl-NL" dirty="0" err="1"/>
              <a:t>promising</a:t>
            </a:r>
            <a:r>
              <a:rPr lang="nl-NL" dirty="0"/>
              <a:t> new </a:t>
            </a:r>
            <a:r>
              <a:rPr lang="nl-NL" dirty="0" err="1"/>
              <a:t>biomass</a:t>
            </a:r>
            <a:r>
              <a:rPr lang="nl-NL" dirty="0"/>
              <a:t> </a:t>
            </a:r>
            <a:r>
              <a:rPr lang="nl-NL" dirty="0" err="1"/>
              <a:t>feedstock</a:t>
            </a:r>
            <a:endParaRPr lang="nl-NL" dirty="0"/>
          </a:p>
          <a:p>
            <a:r>
              <a:rPr lang="nl-NL" dirty="0"/>
              <a:t>complex </a:t>
            </a:r>
            <a:r>
              <a:rPr lang="nl-NL" dirty="0" err="1"/>
              <a:t>production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= high </a:t>
            </a:r>
            <a:r>
              <a:rPr lang="nl-NL" dirty="0" err="1"/>
              <a:t>cost</a:t>
            </a:r>
            <a:r>
              <a:rPr lang="nl-NL" dirty="0"/>
              <a:t> of </a:t>
            </a:r>
            <a:r>
              <a:rPr lang="nl-NL" dirty="0" err="1"/>
              <a:t>biomass</a:t>
            </a:r>
            <a:endParaRPr lang="nl-NL" dirty="0"/>
          </a:p>
          <a:p>
            <a:r>
              <a:rPr lang="nl-NL" dirty="0" err="1"/>
              <a:t>cost</a:t>
            </a:r>
            <a:r>
              <a:rPr lang="nl-NL" dirty="0"/>
              <a:t> </a:t>
            </a:r>
            <a:r>
              <a:rPr lang="nl-NL" dirty="0" err="1"/>
              <a:t>reduction</a:t>
            </a:r>
            <a:r>
              <a:rPr lang="nl-NL" dirty="0"/>
              <a:t> </a:t>
            </a:r>
            <a:r>
              <a:rPr lang="nl-NL" dirty="0" err="1"/>
              <a:t>required</a:t>
            </a:r>
            <a:r>
              <a:rPr lang="nl-NL" dirty="0"/>
              <a:t> in </a:t>
            </a:r>
            <a:r>
              <a:rPr lang="nl-NL" dirty="0" err="1"/>
              <a:t>all</a:t>
            </a:r>
            <a:r>
              <a:rPr lang="nl-NL" dirty="0"/>
              <a:t> steps of </a:t>
            </a:r>
            <a:r>
              <a:rPr lang="nl-NL" dirty="0" err="1"/>
              <a:t>production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become</a:t>
            </a:r>
            <a:r>
              <a:rPr lang="nl-NL" dirty="0"/>
              <a:t> </a:t>
            </a:r>
            <a:r>
              <a:rPr lang="nl-NL" dirty="0" err="1"/>
              <a:t>competitive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conventional</a:t>
            </a:r>
            <a:r>
              <a:rPr lang="nl-NL" dirty="0"/>
              <a:t> </a:t>
            </a:r>
            <a:r>
              <a:rPr lang="nl-NL" dirty="0" err="1"/>
              <a:t>biomass</a:t>
            </a:r>
            <a:r>
              <a:rPr lang="nl-NL" dirty="0"/>
              <a:t> </a:t>
            </a:r>
            <a:r>
              <a:rPr lang="nl-NL" dirty="0" err="1"/>
              <a:t>feedstocks</a:t>
            </a:r>
            <a:endParaRPr lang="nl-NL" dirty="0"/>
          </a:p>
          <a:p>
            <a:r>
              <a:rPr lang="nl-NL" dirty="0" err="1"/>
              <a:t>microalgae</a:t>
            </a:r>
            <a:r>
              <a:rPr lang="nl-NL" dirty="0"/>
              <a:t> as source of </a:t>
            </a:r>
            <a:r>
              <a:rPr lang="nl-NL" dirty="0" err="1"/>
              <a:t>chemicals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low </a:t>
            </a:r>
            <a:r>
              <a:rPr lang="nl-NL" dirty="0" err="1"/>
              <a:t>cost</a:t>
            </a:r>
            <a:r>
              <a:rPr lang="nl-NL" dirty="0"/>
              <a:t> / high volume building </a:t>
            </a:r>
            <a:r>
              <a:rPr lang="nl-NL" dirty="0" err="1"/>
              <a:t>blocks</a:t>
            </a:r>
            <a:r>
              <a:rPr lang="nl-NL" dirty="0"/>
              <a:t>: </a:t>
            </a:r>
            <a:r>
              <a:rPr lang="nl-NL" dirty="0" err="1"/>
              <a:t>scale</a:t>
            </a:r>
            <a:r>
              <a:rPr lang="nl-NL" dirty="0"/>
              <a:t> </a:t>
            </a:r>
            <a:r>
              <a:rPr lang="nl-NL" dirty="0" err="1"/>
              <a:t>increase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cost</a:t>
            </a:r>
            <a:r>
              <a:rPr lang="nl-NL" dirty="0"/>
              <a:t> </a:t>
            </a:r>
            <a:r>
              <a:rPr lang="nl-NL" dirty="0" err="1"/>
              <a:t>reduction</a:t>
            </a:r>
            <a:r>
              <a:rPr lang="nl-NL" dirty="0"/>
              <a:t> </a:t>
            </a:r>
            <a:r>
              <a:rPr lang="nl-NL" dirty="0" err="1"/>
              <a:t>required</a:t>
            </a:r>
            <a:endParaRPr lang="nl-NL" dirty="0"/>
          </a:p>
          <a:p>
            <a:pPr lvl="1"/>
            <a:r>
              <a:rPr lang="nl-NL" dirty="0" err="1"/>
              <a:t>specialty</a:t>
            </a:r>
            <a:r>
              <a:rPr lang="nl-NL" dirty="0"/>
              <a:t> </a:t>
            </a:r>
            <a:r>
              <a:rPr lang="nl-NL" dirty="0" err="1"/>
              <a:t>chemicals</a:t>
            </a:r>
            <a:r>
              <a:rPr lang="nl-NL" dirty="0"/>
              <a:t>, </a:t>
            </a:r>
            <a:r>
              <a:rPr lang="nl-NL" dirty="0" err="1"/>
              <a:t>additives</a:t>
            </a:r>
            <a:r>
              <a:rPr lang="nl-NL" dirty="0"/>
              <a:t>: </a:t>
            </a:r>
            <a:r>
              <a:rPr lang="nl-NL" dirty="0" err="1"/>
              <a:t>perhaps</a:t>
            </a:r>
            <a:r>
              <a:rPr lang="nl-NL" dirty="0"/>
              <a:t>, but no </a:t>
            </a:r>
            <a:r>
              <a:rPr lang="nl-NL" dirty="0" err="1"/>
              <a:t>silver</a:t>
            </a:r>
            <a:r>
              <a:rPr lang="nl-NL" dirty="0"/>
              <a:t> </a:t>
            </a:r>
            <a:r>
              <a:rPr lang="nl-NL" dirty="0" err="1"/>
              <a:t>bullet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79273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8CF4-793D-DC45-B8BA-A4C9D611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ALPO: Sara </a:t>
            </a:r>
            <a:r>
              <a:rPr lang="nl-NL" dirty="0" err="1"/>
              <a:t>Cuellar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6F5AB-7B84-F54F-A414-6F7A8AE04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6902" y="2987522"/>
            <a:ext cx="2445161" cy="275553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A11BB2E-C669-684B-9052-EAC5B65EF6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118927"/>
              </p:ext>
            </p:extLst>
          </p:nvPr>
        </p:nvGraphicFramePr>
        <p:xfrm>
          <a:off x="3575822" y="2817068"/>
          <a:ext cx="5116965" cy="3122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C57FA82-A769-4A40-A991-D8208BEB8F80}"/>
              </a:ext>
            </a:extLst>
          </p:cNvPr>
          <p:cNvSpPr txBox="1"/>
          <p:nvPr/>
        </p:nvSpPr>
        <p:spPr>
          <a:xfrm>
            <a:off x="1841610" y="1689416"/>
            <a:ext cx="816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carbohydrate</a:t>
            </a:r>
            <a:r>
              <a:rPr lang="nl-NL" sz="2400" dirty="0"/>
              <a:t> </a:t>
            </a:r>
            <a:r>
              <a:rPr lang="nl-NL" sz="2400" dirty="0" err="1"/>
              <a:t>accumulation</a:t>
            </a:r>
            <a:r>
              <a:rPr lang="nl-NL" sz="2400" dirty="0"/>
              <a:t> in </a:t>
            </a:r>
            <a:r>
              <a:rPr lang="nl-NL" sz="2400" i="1" dirty="0" err="1"/>
              <a:t>Arthrospira</a:t>
            </a:r>
            <a:r>
              <a:rPr lang="nl-NL" sz="2400" dirty="0"/>
              <a:t> </a:t>
            </a:r>
            <a:r>
              <a:rPr lang="nl-NL" sz="2400" dirty="0" err="1"/>
              <a:t>induced</a:t>
            </a:r>
            <a:r>
              <a:rPr lang="nl-NL" sz="2400" dirty="0"/>
              <a:t> </a:t>
            </a:r>
            <a:r>
              <a:rPr lang="nl-NL" sz="2400" dirty="0" err="1"/>
              <a:t>by</a:t>
            </a:r>
            <a:r>
              <a:rPr lang="nl-NL" sz="2400" dirty="0"/>
              <a:t> N stress: changes in </a:t>
            </a:r>
            <a:r>
              <a:rPr lang="nl-NL" sz="2400" dirty="0" err="1"/>
              <a:t>metabolism</a:t>
            </a:r>
            <a:r>
              <a:rPr lang="nl-NL" sz="2400" dirty="0"/>
              <a:t> (</a:t>
            </a:r>
            <a:r>
              <a:rPr lang="nl-NL" sz="2400" dirty="0" err="1"/>
              <a:t>photosynthesis</a:t>
            </a:r>
            <a:r>
              <a:rPr lang="nl-NL" sz="2400" dirty="0"/>
              <a:t>, </a:t>
            </a:r>
            <a:r>
              <a:rPr lang="nl-NL" sz="2400" dirty="0" err="1"/>
              <a:t>metabolic</a:t>
            </a:r>
            <a:r>
              <a:rPr lang="nl-NL" sz="2400" dirty="0"/>
              <a:t> </a:t>
            </a:r>
            <a:r>
              <a:rPr lang="nl-NL" sz="2400" dirty="0" err="1"/>
              <a:t>pathways</a:t>
            </a:r>
            <a:r>
              <a:rPr lang="nl-NL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BDC49-D18A-8C44-B475-D72007047DF3}"/>
              </a:ext>
            </a:extLst>
          </p:cNvPr>
          <p:cNvSpPr txBox="1"/>
          <p:nvPr/>
        </p:nvSpPr>
        <p:spPr>
          <a:xfrm>
            <a:off x="1841610" y="5983860"/>
            <a:ext cx="816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harvesting</a:t>
            </a:r>
            <a:r>
              <a:rPr lang="nl-NL" sz="2400" dirty="0"/>
              <a:t> of </a:t>
            </a:r>
            <a:r>
              <a:rPr lang="nl-NL" sz="2400" i="1" dirty="0" err="1"/>
              <a:t>Arthrospira</a:t>
            </a:r>
            <a:r>
              <a:rPr lang="nl-NL" sz="2400" dirty="0"/>
              <a:t> </a:t>
            </a:r>
            <a:r>
              <a:rPr lang="nl-NL" sz="2400" dirty="0" err="1"/>
              <a:t>by</a:t>
            </a:r>
            <a:r>
              <a:rPr lang="nl-NL" sz="2400" dirty="0"/>
              <a:t> screening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1B2C0-1F60-9341-8BEF-CF1897C0A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984" y="3021791"/>
            <a:ext cx="2872126" cy="23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32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ECE9-A1FB-1341-A83A-4D92724E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ALPO: An </a:t>
            </a:r>
            <a:r>
              <a:rPr lang="nl-NL" dirty="0" err="1"/>
              <a:t>Verfaillie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EC87B-971A-854D-AAA5-9DA5467FA387}"/>
              </a:ext>
            </a:extLst>
          </p:cNvPr>
          <p:cNvSpPr txBox="1"/>
          <p:nvPr/>
        </p:nvSpPr>
        <p:spPr>
          <a:xfrm>
            <a:off x="1400174" y="1579061"/>
            <a:ext cx="8926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use</a:t>
            </a:r>
            <a:r>
              <a:rPr lang="nl-NL" sz="2400" dirty="0"/>
              <a:t> of </a:t>
            </a:r>
            <a:r>
              <a:rPr lang="nl-NL" sz="2400" dirty="0" err="1"/>
              <a:t>cationic</a:t>
            </a:r>
            <a:r>
              <a:rPr lang="nl-NL" sz="2400" dirty="0"/>
              <a:t> </a:t>
            </a:r>
            <a:r>
              <a:rPr lang="nl-NL" sz="2400" dirty="0" err="1"/>
              <a:t>nanocellulose</a:t>
            </a:r>
            <a:r>
              <a:rPr lang="nl-NL" sz="2400" dirty="0"/>
              <a:t> </a:t>
            </a:r>
            <a:r>
              <a:rPr lang="nl-NL" sz="2400" dirty="0" err="1"/>
              <a:t>crystals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harvesting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cell</a:t>
            </a:r>
            <a:r>
              <a:rPr lang="nl-NL" sz="2400" dirty="0"/>
              <a:t> </a:t>
            </a:r>
            <a:r>
              <a:rPr lang="nl-NL" sz="2400" dirty="0" err="1"/>
              <a:t>disruption</a:t>
            </a:r>
            <a:r>
              <a:rPr lang="nl-NL" sz="2400" dirty="0"/>
              <a:t> in </a:t>
            </a:r>
            <a:r>
              <a:rPr lang="nl-NL" sz="2400" i="1" dirty="0" err="1"/>
              <a:t>Chlorella</a:t>
            </a:r>
            <a:endParaRPr lang="nl-NL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CC9EA-8E5C-9544-B5B0-A27F73C7DBAB}"/>
              </a:ext>
            </a:extLst>
          </p:cNvPr>
          <p:cNvSpPr txBox="1"/>
          <p:nvPr/>
        </p:nvSpPr>
        <p:spPr>
          <a:xfrm>
            <a:off x="1400174" y="5893564"/>
            <a:ext cx="8926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preparation</a:t>
            </a:r>
            <a:r>
              <a:rPr lang="nl-NL" sz="2400" dirty="0"/>
              <a:t> of </a:t>
            </a:r>
            <a:r>
              <a:rPr lang="nl-NL" sz="2400" dirty="0" err="1"/>
              <a:t>nanocellulose</a:t>
            </a:r>
            <a:r>
              <a:rPr lang="nl-NL" sz="2400" dirty="0"/>
              <a:t> </a:t>
            </a:r>
            <a:r>
              <a:rPr lang="nl-NL" sz="2400" dirty="0" err="1"/>
              <a:t>crystals</a:t>
            </a:r>
            <a:r>
              <a:rPr lang="nl-NL" sz="2400" dirty="0"/>
              <a:t> </a:t>
            </a:r>
            <a:r>
              <a:rPr lang="nl-NL" sz="2400" dirty="0" err="1"/>
              <a:t>from</a:t>
            </a:r>
            <a:r>
              <a:rPr lang="nl-NL" sz="2400" dirty="0"/>
              <a:t> waste </a:t>
            </a:r>
            <a:r>
              <a:rPr lang="nl-NL" sz="2400" dirty="0" err="1"/>
              <a:t>biomass</a:t>
            </a:r>
            <a:endParaRPr lang="nl-NL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B69A1-4A3D-114E-8E02-66D1C3C3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148" y="3040561"/>
            <a:ext cx="2908300" cy="222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BB6B6-33F4-A140-9F2E-3EBB4C963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523" y="2697661"/>
            <a:ext cx="3267752" cy="290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86A1A-1849-844F-9D23-D97CF8971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243" y="2911485"/>
            <a:ext cx="3949557" cy="24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6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03" y="976207"/>
            <a:ext cx="4386580" cy="2684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4451" y="3920666"/>
            <a:ext cx="4366032" cy="2640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63358" y="2001265"/>
            <a:ext cx="5540851" cy="3490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2240" y="299071"/>
            <a:ext cx="683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Historical use of microalgae (</a:t>
            </a:r>
            <a:r>
              <a:rPr lang="en-US" sz="2800" i="1" dirty="0"/>
              <a:t>Spirulina,</a:t>
            </a:r>
            <a:r>
              <a:rPr lang="en-US" sz="2800" dirty="0"/>
              <a:t> </a:t>
            </a:r>
            <a:r>
              <a:rPr lang="en-US" sz="2800" dirty="0" err="1"/>
              <a:t>Tsjaad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407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1394" y="558417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nl-BE" dirty="0"/>
              <a:t>Photosynthesis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13186"/>
            <a:ext cx="8229600" cy="47741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BE" dirty="0" err="1"/>
              <a:t>Conversion</a:t>
            </a:r>
            <a:r>
              <a:rPr lang="nl-BE" dirty="0"/>
              <a:t> efficiency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solar</a:t>
            </a:r>
            <a:r>
              <a:rPr lang="nl-BE" dirty="0"/>
              <a:t> to </a:t>
            </a:r>
            <a:r>
              <a:rPr lang="nl-BE" dirty="0" err="1"/>
              <a:t>chemical</a:t>
            </a:r>
            <a:r>
              <a:rPr lang="nl-BE" dirty="0"/>
              <a:t> </a:t>
            </a:r>
            <a:r>
              <a:rPr lang="nl-BE" dirty="0" err="1"/>
              <a:t>energy</a:t>
            </a:r>
            <a:r>
              <a:rPr lang="nl-BE" dirty="0"/>
              <a:t>:</a:t>
            </a:r>
          </a:p>
          <a:p>
            <a:pPr>
              <a:buNone/>
            </a:pPr>
            <a:endParaRPr lang="nl-BE" sz="2400" dirty="0"/>
          </a:p>
          <a:p>
            <a:r>
              <a:rPr lang="nl-BE" sz="2400" dirty="0"/>
              <a:t>Maximum efficiency of </a:t>
            </a:r>
            <a:r>
              <a:rPr lang="nl-BE" sz="2400" dirty="0" err="1"/>
              <a:t>photosynthesis</a:t>
            </a:r>
            <a:r>
              <a:rPr lang="nl-BE" sz="2400" dirty="0"/>
              <a:t>:  12%</a:t>
            </a:r>
          </a:p>
          <a:p>
            <a:pPr lvl="1"/>
            <a:r>
              <a:rPr lang="nl-BE" sz="2000" dirty="0" err="1"/>
              <a:t>Belgium</a:t>
            </a:r>
            <a:r>
              <a:rPr lang="nl-BE" sz="2000" dirty="0"/>
              <a:t>:  180 ton/ha/</a:t>
            </a:r>
            <a:r>
              <a:rPr lang="nl-BE" sz="2000" dirty="0" err="1"/>
              <a:t>year</a:t>
            </a:r>
            <a:endParaRPr lang="nl-BE" sz="2000" dirty="0"/>
          </a:p>
          <a:p>
            <a:pPr lvl="1"/>
            <a:endParaRPr lang="nl-BE" sz="2000" dirty="0"/>
          </a:p>
          <a:p>
            <a:r>
              <a:rPr lang="nl-BE" sz="2400" dirty="0" err="1"/>
              <a:t>Short-term</a:t>
            </a:r>
            <a:r>
              <a:rPr lang="nl-BE" sz="2400" dirty="0"/>
              <a:t> </a:t>
            </a:r>
            <a:r>
              <a:rPr lang="nl-BE" sz="2400" dirty="0" err="1"/>
              <a:t>realised</a:t>
            </a:r>
            <a:r>
              <a:rPr lang="nl-BE" sz="2400" dirty="0"/>
              <a:t> efficiency in </a:t>
            </a:r>
            <a:r>
              <a:rPr lang="nl-BE" sz="2400" dirty="0" err="1"/>
              <a:t>experimental</a:t>
            </a:r>
            <a:r>
              <a:rPr lang="nl-BE" sz="2400" dirty="0"/>
              <a:t> </a:t>
            </a:r>
            <a:r>
              <a:rPr lang="nl-BE" sz="2400" dirty="0" err="1"/>
              <a:t>systems</a:t>
            </a:r>
            <a:r>
              <a:rPr lang="nl-BE" sz="2400" dirty="0"/>
              <a:t>: 4%</a:t>
            </a:r>
          </a:p>
          <a:p>
            <a:pPr lvl="1"/>
            <a:r>
              <a:rPr lang="nl-BE" sz="2000" dirty="0" err="1"/>
              <a:t>Belgium</a:t>
            </a:r>
            <a:r>
              <a:rPr lang="nl-BE" sz="2000" dirty="0"/>
              <a:t>:  60 ton/ha/</a:t>
            </a:r>
            <a:r>
              <a:rPr lang="nl-BE" sz="2000" dirty="0" err="1"/>
              <a:t>year</a:t>
            </a:r>
            <a:endParaRPr lang="nl-BE" sz="2000" dirty="0"/>
          </a:p>
          <a:p>
            <a:pPr lvl="1"/>
            <a:endParaRPr lang="nl-BE" sz="2000" dirty="0"/>
          </a:p>
          <a:p>
            <a:r>
              <a:rPr lang="nl-BE" sz="2400" dirty="0" err="1"/>
              <a:t>Long-term</a:t>
            </a:r>
            <a:r>
              <a:rPr lang="nl-BE" sz="2400" dirty="0"/>
              <a:t> </a:t>
            </a:r>
            <a:r>
              <a:rPr lang="nl-BE" sz="2400" dirty="0" err="1"/>
              <a:t>realised</a:t>
            </a:r>
            <a:r>
              <a:rPr lang="nl-BE" sz="2400" dirty="0"/>
              <a:t> efficiency in commercial </a:t>
            </a:r>
            <a:r>
              <a:rPr lang="nl-BE" sz="2400" dirty="0" err="1"/>
              <a:t>systems</a:t>
            </a:r>
            <a:r>
              <a:rPr lang="nl-BE" sz="2400" dirty="0"/>
              <a:t>: 2%</a:t>
            </a:r>
          </a:p>
          <a:p>
            <a:pPr lvl="1"/>
            <a:r>
              <a:rPr lang="nl-BE" sz="2000" dirty="0"/>
              <a:t>Belgium:  30 ton/ha/year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400165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Productivity of microalgae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755416" y="1679230"/>
            <a:ext cx="8240833" cy="4324851"/>
            <a:chOff x="-752659" y="1261953"/>
            <a:chExt cx="9533799" cy="5308441"/>
          </a:xfrm>
        </p:grpSpPr>
        <p:sp>
          <p:nvSpPr>
            <p:cNvPr id="4" name="Rectangle 3"/>
            <p:cNvSpPr/>
            <p:nvPr/>
          </p:nvSpPr>
          <p:spPr>
            <a:xfrm flipH="1">
              <a:off x="2151356" y="6050517"/>
              <a:ext cx="6535441" cy="519877"/>
            </a:xfrm>
            <a:prstGeom prst="rect">
              <a:avLst/>
            </a:prstGeom>
            <a:solidFill>
              <a:srgbClr val="4ECD4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143238" y="5978957"/>
              <a:ext cx="2221436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Microalgae (lab)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752659" y="5228056"/>
              <a:ext cx="2825456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Microalgae (practice)</a:t>
              </a:r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2171062" y="5236059"/>
              <a:ext cx="2586945" cy="519877"/>
            </a:xfrm>
            <a:prstGeom prst="rect">
              <a:avLst/>
            </a:prstGeom>
            <a:solidFill>
              <a:srgbClr val="4ECD4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0577" y="5294271"/>
              <a:ext cx="1003110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35 ton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78030" y="5570113"/>
              <a:ext cx="1003110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90 ton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2151356" y="3615891"/>
              <a:ext cx="1771829" cy="519877"/>
            </a:xfrm>
            <a:prstGeom prst="rect">
              <a:avLst/>
            </a:prstGeom>
            <a:solidFill>
              <a:srgbClr val="4ECD4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23603" y="3615891"/>
              <a:ext cx="1003109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25 ton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2139078" y="1313715"/>
              <a:ext cx="824571" cy="519877"/>
            </a:xfrm>
            <a:prstGeom prst="rect">
              <a:avLst/>
            </a:prstGeom>
            <a:solidFill>
              <a:srgbClr val="4ECD4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80850" y="1371927"/>
              <a:ext cx="1003109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11 ton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flipH="1">
              <a:off x="2171061" y="2050411"/>
              <a:ext cx="1278968" cy="519877"/>
            </a:xfrm>
            <a:prstGeom prst="rect">
              <a:avLst/>
            </a:prstGeom>
            <a:solidFill>
              <a:srgbClr val="4ECD4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2151355" y="4415063"/>
              <a:ext cx="2170659" cy="519877"/>
            </a:xfrm>
            <a:prstGeom prst="rect">
              <a:avLst/>
            </a:prstGeom>
            <a:solidFill>
              <a:srgbClr val="4ECD4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2152105" y="2837393"/>
              <a:ext cx="1426590" cy="519877"/>
            </a:xfrm>
            <a:prstGeom prst="rect">
              <a:avLst/>
            </a:prstGeom>
            <a:solidFill>
              <a:srgbClr val="4ECD4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42172" y="3584704"/>
              <a:ext cx="794912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Corn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88395" y="1261953"/>
              <a:ext cx="653941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Soy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48802" y="4415063"/>
              <a:ext cx="1003109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29 ton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97652" y="2050411"/>
              <a:ext cx="1003109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17 ton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85041" y="1998927"/>
              <a:ext cx="1042808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Potato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8592" y="4386662"/>
              <a:ext cx="1534050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Sugar beet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67838" y="2876647"/>
              <a:ext cx="1003109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18 ton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85891" y="2823546"/>
              <a:ext cx="1044459" cy="49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Wheat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21627" y="6285065"/>
            <a:ext cx="8277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practice annual production in ton dry biomass (leaves, stems, fruits) per hectare per year</a:t>
            </a:r>
          </a:p>
        </p:txBody>
      </p:sp>
    </p:spTree>
    <p:extLst>
      <p:ext uri="{BB962C8B-B14F-4D97-AF65-F5344CB8AC3E}">
        <p14:creationId xmlns:p14="http://schemas.microsoft.com/office/powerpoint/2010/main" val="4290378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503" y="271849"/>
            <a:ext cx="9283790" cy="62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5764" y="6287113"/>
            <a:ext cx="568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Production of </a:t>
            </a:r>
            <a:r>
              <a:rPr lang="en-US" sz="2000" i="1" dirty="0"/>
              <a:t>Arthrospira </a:t>
            </a:r>
            <a:r>
              <a:rPr lang="en-US" sz="2000" dirty="0"/>
              <a:t>in open ponds in Hawaii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1" b="12735"/>
          <a:stretch/>
        </p:blipFill>
        <p:spPr>
          <a:xfrm>
            <a:off x="2345765" y="535956"/>
            <a:ext cx="7511097" cy="55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2031" y="6316570"/>
            <a:ext cx="717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Production of </a:t>
            </a:r>
            <a:r>
              <a:rPr lang="en-US" sz="2000" i="1" dirty="0"/>
              <a:t>Chlorella</a:t>
            </a:r>
            <a:r>
              <a:rPr lang="en-US" sz="2000" dirty="0"/>
              <a:t> in a ‘</a:t>
            </a:r>
            <a:r>
              <a:rPr lang="en-US" sz="2000" dirty="0" err="1"/>
              <a:t>photobioreactor</a:t>
            </a:r>
            <a:r>
              <a:rPr lang="en-US" sz="2000" dirty="0"/>
              <a:t>’ in Germany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291" y="549608"/>
            <a:ext cx="7618826" cy="57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34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nl-BE" dirty="0"/>
              <a:t>Cultivation of microalgae</a:t>
            </a:r>
          </a:p>
        </p:txBody>
      </p:sp>
      <p:sp>
        <p:nvSpPr>
          <p:cNvPr id="25" name="Tijdelijke aanduiding voor inhoud 2"/>
          <p:cNvSpPr>
            <a:spLocks noGrp="1"/>
          </p:cNvSpPr>
          <p:nvPr>
            <p:ph idx="1"/>
          </p:nvPr>
        </p:nvSpPr>
        <p:spPr>
          <a:xfrm>
            <a:off x="2242120" y="1143000"/>
            <a:ext cx="85344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BE" sz="2000" b="1" dirty="0"/>
              <a:t>Open </a:t>
            </a:r>
            <a:r>
              <a:rPr lang="nl-BE" sz="2000" b="1" dirty="0" err="1"/>
              <a:t>systems</a:t>
            </a:r>
            <a:r>
              <a:rPr lang="nl-BE" sz="2000" b="1" dirty="0"/>
              <a:t> (</a:t>
            </a:r>
            <a:r>
              <a:rPr lang="nl-BE" sz="2000" b="1" dirty="0" err="1"/>
              <a:t>raceway</a:t>
            </a:r>
            <a:r>
              <a:rPr lang="nl-BE" sz="2000" b="1" dirty="0"/>
              <a:t> </a:t>
            </a:r>
            <a:r>
              <a:rPr lang="nl-BE" sz="2000" b="1" dirty="0" err="1"/>
              <a:t>ponds</a:t>
            </a:r>
            <a:r>
              <a:rPr lang="nl-BE" sz="2000" b="1" dirty="0"/>
              <a:t>) 	   </a:t>
            </a:r>
            <a:r>
              <a:rPr lang="nl-BE" sz="2000" b="1" dirty="0" err="1"/>
              <a:t>Closed</a:t>
            </a:r>
            <a:r>
              <a:rPr lang="nl-BE" sz="2000" b="1" dirty="0"/>
              <a:t> </a:t>
            </a:r>
            <a:r>
              <a:rPr lang="nl-BE" sz="2000" b="1" dirty="0" err="1"/>
              <a:t>systems</a:t>
            </a:r>
            <a:r>
              <a:rPr lang="nl-BE" sz="2000" b="1" dirty="0"/>
              <a:t> (</a:t>
            </a:r>
            <a:r>
              <a:rPr lang="nl-BE" sz="2000" b="1" dirty="0" err="1"/>
              <a:t>photobioreactors</a:t>
            </a:r>
            <a:r>
              <a:rPr lang="nl-BE" sz="2000" b="1" dirty="0"/>
              <a:t>)</a:t>
            </a:r>
          </a:p>
          <a:p>
            <a:pPr>
              <a:buNone/>
            </a:pPr>
            <a:r>
              <a:rPr lang="nl-BE" sz="2000" dirty="0"/>
              <a:t>  Relatively cheap			     Expensive</a:t>
            </a:r>
          </a:p>
          <a:p>
            <a:pPr>
              <a:buNone/>
            </a:pPr>
            <a:r>
              <a:rPr lang="nl-BE" sz="2000" dirty="0"/>
              <a:t>  Sensitive to contamination	     Resistant to contamination</a:t>
            </a:r>
          </a:p>
          <a:p>
            <a:pPr>
              <a:buNone/>
            </a:pPr>
            <a:r>
              <a:rPr lang="nl-BE" sz="2000" dirty="0"/>
              <a:t>  </a:t>
            </a:r>
            <a:r>
              <a:rPr lang="nl-BE" sz="2000" dirty="0" err="1"/>
              <a:t>Inefficient</a:t>
            </a:r>
            <a:r>
              <a:rPr lang="nl-BE" sz="2000" dirty="0"/>
              <a:t> </a:t>
            </a:r>
            <a:r>
              <a:rPr lang="nl-BE" sz="2000" dirty="0" err="1"/>
              <a:t>light</a:t>
            </a:r>
            <a:r>
              <a:rPr lang="nl-BE" sz="2000" dirty="0"/>
              <a:t> </a:t>
            </a:r>
            <a:r>
              <a:rPr lang="nl-BE" sz="2000" dirty="0" err="1"/>
              <a:t>use</a:t>
            </a:r>
            <a:r>
              <a:rPr lang="nl-BE" sz="2000" dirty="0"/>
              <a:t> (</a:t>
            </a:r>
            <a:r>
              <a:rPr lang="nl-BE" sz="2000" dirty="0" err="1"/>
              <a:t>respiration</a:t>
            </a:r>
            <a:r>
              <a:rPr lang="nl-BE" sz="2000" dirty="0"/>
              <a:t>)	     </a:t>
            </a:r>
            <a:r>
              <a:rPr lang="nl-BE" sz="2000" dirty="0" err="1"/>
              <a:t>Efficient</a:t>
            </a:r>
            <a:r>
              <a:rPr lang="nl-BE" sz="2000" dirty="0"/>
              <a:t> </a:t>
            </a:r>
            <a:r>
              <a:rPr lang="nl-BE" sz="2000" dirty="0" err="1"/>
              <a:t>light</a:t>
            </a:r>
            <a:r>
              <a:rPr lang="nl-BE" sz="2000" dirty="0"/>
              <a:t> </a:t>
            </a:r>
            <a:r>
              <a:rPr lang="nl-BE" sz="2000" dirty="0" err="1"/>
              <a:t>use</a:t>
            </a:r>
            <a:endParaRPr lang="nl-BE" sz="2000" dirty="0"/>
          </a:p>
          <a:p>
            <a:pPr>
              <a:buNone/>
            </a:pPr>
            <a:r>
              <a:rPr lang="nl-BE" sz="2000" dirty="0"/>
              <a:t>  Low </a:t>
            </a:r>
            <a:r>
              <a:rPr lang="nl-BE" sz="2000" dirty="0" err="1"/>
              <a:t>biomass</a:t>
            </a:r>
            <a:r>
              <a:rPr lang="nl-BE" sz="2000" dirty="0"/>
              <a:t> </a:t>
            </a:r>
            <a:r>
              <a:rPr lang="nl-BE" sz="2000" dirty="0" err="1"/>
              <a:t>concentration</a:t>
            </a:r>
            <a:r>
              <a:rPr lang="nl-BE" sz="2000" dirty="0"/>
              <a:t>	     High </a:t>
            </a:r>
            <a:r>
              <a:rPr lang="nl-BE" sz="2000" dirty="0" err="1"/>
              <a:t>biomass</a:t>
            </a:r>
            <a:r>
              <a:rPr lang="nl-BE" sz="2000" dirty="0"/>
              <a:t> </a:t>
            </a:r>
            <a:r>
              <a:rPr lang="nl-BE" sz="2000" dirty="0" err="1"/>
              <a:t>concentration</a:t>
            </a:r>
            <a:endParaRPr lang="nl-BE" sz="2000" dirty="0"/>
          </a:p>
          <a:p>
            <a:pPr>
              <a:buNone/>
            </a:pPr>
            <a:r>
              <a:rPr lang="nl-BE" sz="2000" dirty="0"/>
              <a:t>  Experience in commercial systems	     Little experience on large scale</a:t>
            </a:r>
          </a:p>
          <a:p>
            <a:pPr>
              <a:buNone/>
            </a:pPr>
            <a:r>
              <a:rPr lang="nl-BE" sz="2000" dirty="0"/>
              <a:t> </a:t>
            </a:r>
          </a:p>
        </p:txBody>
      </p:sp>
      <p:pic>
        <p:nvPicPr>
          <p:cNvPr id="26" name="Picture 2" descr="http://switchboard.nrdc.org/blogs/csteger/media/Seambiotic%20Racew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4521" y="3886200"/>
            <a:ext cx="3876675" cy="22574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7" name="Picture 4" descr="http://images.politico.com/global/news/090210_algae_lovl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5520" y="3886200"/>
            <a:ext cx="2971800" cy="22313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5830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692</Words>
  <Application>Microsoft Macintosh PowerPoint</Application>
  <PresentationFormat>Widescreen</PresentationFormat>
  <Paragraphs>183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Overview of the microalgae production process</vt:lpstr>
      <vt:lpstr>PowerPoint Presentation</vt:lpstr>
      <vt:lpstr>PowerPoint Presentation</vt:lpstr>
      <vt:lpstr>Photosynthesis</vt:lpstr>
      <vt:lpstr>Productivity of microalgae</vt:lpstr>
      <vt:lpstr>PowerPoint Presentation</vt:lpstr>
      <vt:lpstr>PowerPoint Presentation</vt:lpstr>
      <vt:lpstr>PowerPoint Presentation</vt:lpstr>
      <vt:lpstr>Cultivation of microalgae</vt:lpstr>
      <vt:lpstr>Biomass composition of microalgae</vt:lpstr>
      <vt:lpstr>Biomass composition</vt:lpstr>
      <vt:lpstr>PowerPoint Presentation</vt:lpstr>
      <vt:lpstr>PowerPoint Presentation</vt:lpstr>
      <vt:lpstr>Biomass composition</vt:lpstr>
      <vt:lpstr>Harvesting microalgae</vt:lpstr>
      <vt:lpstr>Harvesting microalgae</vt:lpstr>
      <vt:lpstr>Wet biomass</vt:lpstr>
      <vt:lpstr>Cell wall disruption</vt:lpstr>
      <vt:lpstr>PowerPoint Presentation</vt:lpstr>
      <vt:lpstr>Energy balance</vt:lpstr>
      <vt:lpstr>Need to optimise the production process</vt:lpstr>
      <vt:lpstr>Current production and markets of microalgae</vt:lpstr>
      <vt:lpstr>Unique bioproducts</vt:lpstr>
      <vt:lpstr>PowerPoint Presentation</vt:lpstr>
      <vt:lpstr>Processed products</vt:lpstr>
      <vt:lpstr>Conclusion</vt:lpstr>
      <vt:lpstr>ALPO: Sara Cuellar</vt:lpstr>
      <vt:lpstr>ALPO: An Verfaillie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microalgae production process</dc:title>
  <dc:creator>Microsoft Office User</dc:creator>
  <cp:lastModifiedBy>Microsoft Office User</cp:lastModifiedBy>
  <cp:revision>62</cp:revision>
  <dcterms:created xsi:type="dcterms:W3CDTF">2018-09-12T07:27:46Z</dcterms:created>
  <dcterms:modified xsi:type="dcterms:W3CDTF">2018-09-13T06:09:45Z</dcterms:modified>
</cp:coreProperties>
</file>